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3" r:id="rId4"/>
    <p:sldId id="265" r:id="rId5"/>
    <p:sldId id="273" r:id="rId6"/>
    <p:sldId id="272" r:id="rId7"/>
    <p:sldId id="275" r:id="rId8"/>
    <p:sldId id="276" r:id="rId9"/>
    <p:sldId id="270" r:id="rId10"/>
    <p:sldId id="277" r:id="rId11"/>
    <p:sldId id="278" r:id="rId12"/>
    <p:sldId id="280" r:id="rId13"/>
    <p:sldId id="279" r:id="rId14"/>
    <p:sldId id="274" r:id="rId15"/>
    <p:sldId id="269" r:id="rId16"/>
    <p:sldId id="267"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A9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CFDDC-CEAE-427D-B5A5-5BCCDDC5230D}" v="25" dt="2023-04-02T23:29:36.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8" d="100"/>
          <a:sy n="58" d="100"/>
        </p:scale>
        <p:origin x="80"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222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0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00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906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89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273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282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29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948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626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853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53177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hyperlink" Target="https://www.nzqa.govt.nz/logi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lms.nzqa.govt.nz/"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nzqa.govt.nz/ncea/ncea-exams-and-portfolios/external/getting-ready-for-digital-exams/" TargetMode="External"/><Relationship Id="rId7" Type="http://schemas.openxmlformats.org/officeDocument/2006/relationships/image" Target="../media/image2.png"/><Relationship Id="rId2" Type="http://schemas.openxmlformats.org/officeDocument/2006/relationships/hyperlink" Target="https://www.nzqa.govt.nz/ncea/ncea-exams-and-portfolios/external/device-readiness-check/#heading2-4"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ogin.nzqa.govt.nz/auth/realms/nzqa/protocol/openid-connect/auth?response_type=code&amp;client_id=learner-extranet&amp;scope=profile%20openid&amp;state=72QdyIbGzKecMb4ZKVShqFRD_wtQ1J_QvOP8B-thEXg%3D&amp;redirect_uri=https://secure.nzqa.govt.nz/for-learners/login/oauth2/code/login.nzqa.govt.nz&amp;nonce=dZdaQgm-1qzrGo1GOJW1BAMJH_jpgl8JbMLQ63fldFQ" TargetMode="External"/><Relationship Id="rId10" Type="http://schemas.openxmlformats.org/officeDocument/2006/relationships/image" Target="../media/image14.png"/><Relationship Id="rId4" Type="http://schemas.openxmlformats.org/officeDocument/2006/relationships/hyperlink" Target="https://www.nzqa.govt.nz/ncea/ncea-exams-and-portfolios/external/digital-exams/" TargetMode="Externa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nzqa.govt.nz/ncea/ncea-exams-and-portfolios/external/getting-ready-for-digital-exams/#heading2-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zqa.govt.nz/ncea/ncea-exams-and-portfolios/external/national-secondary-examinations-timetabl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ncea.education.govt.nz/literacy-and-numeracy/numeracy/assessment" TargetMode="External"/><Relationship Id="rId3" Type="http://schemas.openxmlformats.org/officeDocument/2006/relationships/hyperlink" Target="https://ncea.education.govt.nz/literacy-and-numeracy/numeracy/learning" TargetMode="External"/><Relationship Id="rId7" Type="http://schemas.openxmlformats.org/officeDocument/2006/relationships/hyperlink" Target="https://ncea.education.govt.nz/mi/node/3459" TargetMode="External"/><Relationship Id="rId2" Type="http://schemas.openxmlformats.org/officeDocument/2006/relationships/hyperlink" Target="https://ncea.education.govt.nz/literacy-and-numeracy/literacy/learning"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ncea.education.govt.nz/mi/te-reo-matatini-me-te-pangarau/pangarau/te-ako" TargetMode="External"/><Relationship Id="rId10" Type="http://schemas.openxmlformats.org/officeDocument/2006/relationships/hyperlink" Target="https://ncea.education.govt.nz/mi/te-reo-matatini-me-te-pangarau/pangarau/te-aromatawai" TargetMode="External"/><Relationship Id="rId4" Type="http://schemas.openxmlformats.org/officeDocument/2006/relationships/hyperlink" Target="https://ncea.education.govt.nz/mi/te-reo-matatini-me-te-pangarau/te-reo-matatini/te-ako" TargetMode="External"/><Relationship Id="rId9" Type="http://schemas.openxmlformats.org/officeDocument/2006/relationships/hyperlink" Target="https://ncea.education.govt.nz/mi/te-reo-matatini-me-te-pangarau/te-reo-matatini/te-aromatawa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zqa.govt.nz/providers-partners/assessment-and-moderation-of-standards/managing-national-assessment-in-schools/special-assessment-conditions/literacy-and-numeracy-te-reo-matatini-me-te-pangarau-sac-2023/"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329068" y="4259006"/>
            <a:ext cx="11677877" cy="1368071"/>
          </a:xfrm>
        </p:spPr>
        <p:txBody>
          <a:bodyPr vert="horz" lIns="91440" tIns="45720" rIns="91440" bIns="45720" rtlCol="0" anchor="t">
            <a:noAutofit/>
          </a:bodyPr>
          <a:lstStyle/>
          <a:p>
            <a:pPr algn="l"/>
            <a:r>
              <a:rPr lang="en-US" sz="4400" b="1" dirty="0">
                <a:solidFill>
                  <a:srgbClr val="1A9AA9"/>
                </a:solidFill>
                <a:cs typeface="Calibri"/>
              </a:rPr>
              <a:t>CO-REQUISTE PLANNING SESSIONS</a:t>
            </a:r>
          </a:p>
          <a:p>
            <a:pPr algn="l"/>
            <a:r>
              <a:rPr lang="en-US" sz="3800" i="1" dirty="0">
                <a:solidFill>
                  <a:srgbClr val="1A9AA9"/>
                </a:solidFill>
                <a:cs typeface="Calibri"/>
              </a:rPr>
              <a:t>Wero | Challenge</a:t>
            </a:r>
          </a:p>
          <a:p>
            <a:pPr algn="l"/>
            <a:r>
              <a:rPr lang="en-US" sz="3800" i="1" dirty="0">
                <a:solidFill>
                  <a:srgbClr val="1A9AA9"/>
                </a:solidFill>
                <a:cs typeface="Calibri"/>
              </a:rPr>
              <a:t>2023 = the year to increase participation or make a start</a:t>
            </a: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4124036" y="1088009"/>
            <a:ext cx="7407562" cy="1241435"/>
          </a:xfrm>
          <a:prstGeom prst="rect">
            <a:avLst/>
          </a:prstGeom>
        </p:spPr>
      </p:pic>
    </p:spTree>
    <p:extLst>
      <p:ext uri="{BB962C8B-B14F-4D97-AF65-F5344CB8AC3E}">
        <p14:creationId xmlns:p14="http://schemas.microsoft.com/office/powerpoint/2010/main" val="152598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2070" y="1452209"/>
            <a:ext cx="10592118" cy="4034192"/>
          </a:xfrm>
        </p:spPr>
        <p:txBody>
          <a:bodyPr vert="horz" lIns="91440" tIns="45720" rIns="91440" bIns="45720" rtlCol="0" anchor="t">
            <a:noAutofit/>
          </a:bodyPr>
          <a:lstStyle/>
          <a:p>
            <a:pPr marL="182880" lvl="1" algn="l"/>
            <a:r>
              <a:rPr lang="en-US" sz="3600" dirty="0"/>
              <a:t>Getting your school ready for </a:t>
            </a:r>
            <a:r>
              <a:rPr lang="en-US" sz="3600" dirty="0">
                <a:ea typeface="+mn-lt"/>
                <a:cs typeface="+mn-lt"/>
              </a:rPr>
              <a:t>LITNUM | TRMTP</a:t>
            </a:r>
            <a:r>
              <a:rPr lang="en-US" sz="3600" dirty="0"/>
              <a:t>:</a:t>
            </a:r>
            <a:endParaRPr lang="en-US" sz="1200" dirty="0">
              <a:cs typeface="Calibri"/>
            </a:endParaRPr>
          </a:p>
          <a:p>
            <a:pPr marL="182880" lvl="1" algn="l"/>
            <a:endParaRPr lang="en-US" sz="1200" dirty="0">
              <a:cs typeface="Calibri"/>
            </a:endParaRPr>
          </a:p>
          <a:p>
            <a:pPr marL="925830" lvl="1" indent="-742950" algn="l">
              <a:buFont typeface="+mj-lt"/>
              <a:buAutoNum type="arabicPeriod" startAt="4"/>
            </a:pPr>
            <a:r>
              <a:rPr lang="en-US" sz="2800" dirty="0">
                <a:cs typeface="Calibri"/>
              </a:rPr>
              <a:t>Meet with key staff (if you are fortunate enough to have such staff) – IT, AP/DP Day-to-day Operations, database manager, learning support </a:t>
            </a:r>
            <a:r>
              <a:rPr lang="en-US" sz="2800" dirty="0" err="1">
                <a:cs typeface="Calibri"/>
              </a:rPr>
              <a:t>co-ordinator</a:t>
            </a:r>
            <a:r>
              <a:rPr lang="en-US" sz="2800" dirty="0">
                <a:cs typeface="Calibri"/>
              </a:rPr>
              <a:t>. </a:t>
            </a:r>
          </a:p>
          <a:p>
            <a:pPr marL="182880" lvl="1" algn="l"/>
            <a:r>
              <a:rPr lang="en-US" sz="2800" dirty="0">
                <a:cs typeface="Calibri"/>
              </a:rPr>
              <a:t>	[ECMs will get AM training later in the year]</a:t>
            </a:r>
          </a:p>
          <a:p>
            <a:pPr marL="182880" lvl="1" algn="l"/>
            <a:endParaRPr lang="en-US" sz="2800" dirty="0">
              <a:cs typeface="Calibri"/>
            </a:endParaRPr>
          </a:p>
          <a:p>
            <a:pPr marL="925830" lvl="1" indent="-742950" algn="l">
              <a:buFont typeface="+mj-lt"/>
              <a:buAutoNum type="arabicPeriod" startAt="5"/>
            </a:pPr>
            <a:r>
              <a:rPr lang="en-US" sz="2800" dirty="0">
                <a:cs typeface="Calibri"/>
              </a:rPr>
              <a:t>Inform students, parents and staff.</a:t>
            </a:r>
          </a:p>
          <a:p>
            <a:pPr marL="754380" lvl="1" indent="-571500" algn="l">
              <a:buChar char="•"/>
            </a:pPr>
            <a:endParaRPr lang="en-US" sz="3600" dirty="0">
              <a:cs typeface="Calibri"/>
            </a:endParaRPr>
          </a:p>
          <a:p>
            <a:pPr marL="182880" lvl="1" algn="l"/>
            <a:endParaRPr lang="en-US" dirty="0">
              <a:cs typeface="Calibri"/>
            </a:endParaRPr>
          </a:p>
          <a:p>
            <a:pPr marL="1657350" lvl="2" indent="-457200" algn="l">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Tree>
    <p:extLst>
      <p:ext uri="{BB962C8B-B14F-4D97-AF65-F5344CB8AC3E}">
        <p14:creationId xmlns:p14="http://schemas.microsoft.com/office/powerpoint/2010/main" val="181533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306830" y="1545444"/>
            <a:ext cx="9301201" cy="757599"/>
          </a:xfrm>
        </p:spPr>
        <p:txBody>
          <a:bodyPr vert="horz" lIns="91440" tIns="45720" rIns="91440" bIns="45720" rtlCol="0" anchor="t">
            <a:noAutofit/>
          </a:bodyPr>
          <a:lstStyle/>
          <a:p>
            <a:pPr marL="182880" lvl="1" algn="l"/>
            <a:r>
              <a:rPr lang="en-US" sz="3600" dirty="0"/>
              <a:t>Getting your school ready for </a:t>
            </a:r>
            <a:r>
              <a:rPr lang="en-US" sz="3600" dirty="0">
                <a:ea typeface="+mn-lt"/>
                <a:cs typeface="+mn-lt"/>
              </a:rPr>
              <a:t>LITNUM | TRMTP</a:t>
            </a:r>
            <a:r>
              <a:rPr lang="en-US" sz="3600" dirty="0"/>
              <a:t>:</a:t>
            </a:r>
            <a:endParaRPr lang="en-US" sz="1200" dirty="0">
              <a:cs typeface="Calibri"/>
            </a:endParaRPr>
          </a:p>
          <a:p>
            <a:pPr marL="182880" lvl="1" algn="l"/>
            <a:endParaRPr lang="en-US" sz="2200" dirty="0">
              <a:cs typeface="Calibri"/>
            </a:endParaRPr>
          </a:p>
          <a:p>
            <a:pPr marL="754380" lvl="1" indent="-571500" algn="l">
              <a:buChar char="•"/>
            </a:pPr>
            <a:endParaRPr lang="en-US" sz="3600" dirty="0">
              <a:cs typeface="Calibri"/>
            </a:endParaRPr>
          </a:p>
          <a:p>
            <a:pPr marL="182880" lvl="1" algn="l"/>
            <a:endParaRPr lang="en-US" dirty="0">
              <a:cs typeface="Calibri"/>
            </a:endParaRPr>
          </a:p>
          <a:p>
            <a:pPr marL="1657350" lvl="2" indent="-457200" algn="l">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pic>
        <p:nvPicPr>
          <p:cNvPr id="2" name="Picture 7" descr="A picture containing graphical user interface&#10;&#10;Description automatically generated">
            <a:extLst>
              <a:ext uri="{FF2B5EF4-FFF2-40B4-BE49-F238E27FC236}">
                <a16:creationId xmlns:a16="http://schemas.microsoft.com/office/drawing/2014/main" id="{F3D02091-1638-64AD-2521-0194CC46B52B}"/>
              </a:ext>
            </a:extLst>
          </p:cNvPr>
          <p:cNvPicPr>
            <a:picLocks noChangeAspect="1"/>
          </p:cNvPicPr>
          <p:nvPr/>
        </p:nvPicPr>
        <p:blipFill>
          <a:blip r:embed="rId3"/>
          <a:stretch>
            <a:fillRect/>
          </a:stretch>
        </p:blipFill>
        <p:spPr>
          <a:xfrm>
            <a:off x="510311" y="551133"/>
            <a:ext cx="2743200" cy="768096"/>
          </a:xfrm>
          <a:prstGeom prst="rect">
            <a:avLst/>
          </a:prstGeom>
        </p:spPr>
      </p:pic>
      <p:pic>
        <p:nvPicPr>
          <p:cNvPr id="4" name="Picture 3">
            <a:extLst>
              <a:ext uri="{FF2B5EF4-FFF2-40B4-BE49-F238E27FC236}">
                <a16:creationId xmlns:a16="http://schemas.microsoft.com/office/drawing/2014/main" id="{912A8B41-E4AA-539C-0836-23F5DC7D7C12}"/>
              </a:ext>
            </a:extLst>
          </p:cNvPr>
          <p:cNvPicPr>
            <a:picLocks noChangeAspect="1"/>
          </p:cNvPicPr>
          <p:nvPr/>
        </p:nvPicPr>
        <p:blipFill>
          <a:blip r:embed="rId4"/>
          <a:stretch>
            <a:fillRect/>
          </a:stretch>
        </p:blipFill>
        <p:spPr>
          <a:xfrm>
            <a:off x="9804665" y="1319229"/>
            <a:ext cx="2187652" cy="2369138"/>
          </a:xfrm>
          <a:prstGeom prst="rect">
            <a:avLst/>
          </a:prstGeom>
        </p:spPr>
      </p:pic>
      <p:pic>
        <p:nvPicPr>
          <p:cNvPr id="8" name="Picture 7">
            <a:extLst>
              <a:ext uri="{FF2B5EF4-FFF2-40B4-BE49-F238E27FC236}">
                <a16:creationId xmlns:a16="http://schemas.microsoft.com/office/drawing/2014/main" id="{4F9FF34D-EC6E-4FDD-B9BE-2F3175933E52}"/>
              </a:ext>
            </a:extLst>
          </p:cNvPr>
          <p:cNvPicPr>
            <a:picLocks noChangeAspect="1"/>
          </p:cNvPicPr>
          <p:nvPr/>
        </p:nvPicPr>
        <p:blipFill>
          <a:blip r:embed="rId5"/>
          <a:stretch>
            <a:fillRect/>
          </a:stretch>
        </p:blipFill>
        <p:spPr>
          <a:xfrm>
            <a:off x="9780254" y="3842313"/>
            <a:ext cx="2244602" cy="2451955"/>
          </a:xfrm>
          <a:prstGeom prst="rect">
            <a:avLst/>
          </a:prstGeom>
        </p:spPr>
      </p:pic>
      <p:sp>
        <p:nvSpPr>
          <p:cNvPr id="9" name="Subtitle 2">
            <a:extLst>
              <a:ext uri="{FF2B5EF4-FFF2-40B4-BE49-F238E27FC236}">
                <a16:creationId xmlns:a16="http://schemas.microsoft.com/office/drawing/2014/main" id="{18D0CAB8-6DAF-4293-AA09-D75375B19056}"/>
              </a:ext>
            </a:extLst>
          </p:cNvPr>
          <p:cNvSpPr txBox="1">
            <a:spLocks/>
          </p:cNvSpPr>
          <p:nvPr/>
        </p:nvSpPr>
        <p:spPr>
          <a:xfrm>
            <a:off x="329896" y="2047608"/>
            <a:ext cx="8597257" cy="204327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2880" lvl="1" algn="l"/>
            <a:endParaRPr lang="en-US" sz="1200" dirty="0">
              <a:cs typeface="Calibri"/>
            </a:endParaRPr>
          </a:p>
          <a:p>
            <a:pPr marL="925830" lvl="1" indent="-742950" algn="l">
              <a:buFont typeface="+mj-lt"/>
              <a:buAutoNum type="arabicPeriod" startAt="6"/>
            </a:pPr>
            <a:r>
              <a:rPr lang="en-US" sz="2800" dirty="0">
                <a:cs typeface="Calibri"/>
              </a:rPr>
              <a:t>Familiarize yourself with </a:t>
            </a:r>
            <a:r>
              <a:rPr lang="en-US" sz="2800" dirty="0">
                <a:ea typeface="+mn-lt"/>
                <a:cs typeface="+mn-lt"/>
              </a:rPr>
              <a:t>Assessment Master by </a:t>
            </a:r>
            <a:r>
              <a:rPr lang="en-US" sz="2800" dirty="0">
                <a:cs typeface="Calibri"/>
              </a:rPr>
              <a:t>reading the training manual and doing the training modules (available in May via </a:t>
            </a:r>
            <a:r>
              <a:rPr lang="en-US" sz="2800" dirty="0">
                <a:cs typeface="Calibri"/>
                <a:hlinkClick r:id="rId6"/>
              </a:rPr>
              <a:t>Pūtake</a:t>
            </a:r>
            <a:r>
              <a:rPr lang="en-US" sz="2800" dirty="0">
                <a:cs typeface="Calibri"/>
              </a:rPr>
              <a:t>, the NZQA Learning Management System). </a:t>
            </a:r>
          </a:p>
          <a:p>
            <a:pPr marL="925830" lvl="1" indent="-742950" algn="l">
              <a:buFont typeface="Arial" panose="020B0604020202020204" pitchFamily="34" charset="0"/>
              <a:buAutoNum type="arabicPeriod" startAt="6"/>
            </a:pPr>
            <a:endParaRPr lang="en-US" sz="2200" dirty="0">
              <a:cs typeface="Calibri"/>
            </a:endParaRPr>
          </a:p>
          <a:p>
            <a:pPr marL="754380" lvl="1" indent="-571500" algn="l">
              <a:buFont typeface="Arial" panose="020B0604020202020204" pitchFamily="34" charset="0"/>
              <a:buChar char="•"/>
            </a:pPr>
            <a:endParaRPr lang="en-US" sz="3600" dirty="0">
              <a:cs typeface="Calibri"/>
            </a:endParaRPr>
          </a:p>
          <a:p>
            <a:pPr marL="182880" lvl="1" algn="l"/>
            <a:endParaRPr lang="en-US" dirty="0">
              <a:cs typeface="Calibri"/>
            </a:endParaRPr>
          </a:p>
          <a:p>
            <a:pPr marL="1657350" lvl="2" indent="-457200" algn="l">
              <a:buFont typeface="Arial" panose="020B0604020202020204" pitchFamily="34" charset="0"/>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sp>
        <p:nvSpPr>
          <p:cNvPr id="10" name="Subtitle 2">
            <a:extLst>
              <a:ext uri="{FF2B5EF4-FFF2-40B4-BE49-F238E27FC236}">
                <a16:creationId xmlns:a16="http://schemas.microsoft.com/office/drawing/2014/main" id="{4EB55577-22D2-857C-1BAA-2E53B1D98EC9}"/>
              </a:ext>
            </a:extLst>
          </p:cNvPr>
          <p:cNvSpPr txBox="1">
            <a:spLocks/>
          </p:cNvSpPr>
          <p:nvPr/>
        </p:nvSpPr>
        <p:spPr>
          <a:xfrm>
            <a:off x="3845867" y="4124328"/>
            <a:ext cx="5208158" cy="237645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2880" lvl="1" algn="l"/>
            <a:endParaRPr lang="en-US" sz="1200" dirty="0">
              <a:cs typeface="Calibri"/>
            </a:endParaRPr>
          </a:p>
          <a:p>
            <a:pPr marL="182880" lvl="1" algn="l"/>
            <a:r>
              <a:rPr lang="en-US" sz="2400" dirty="0">
                <a:cs typeface="Calibri"/>
              </a:rPr>
              <a:t>Note that Administration and Supervisor logins will be emailed to you in May based on your entries file. There is a link to the AM guides in the General Security area of the </a:t>
            </a:r>
            <a:r>
              <a:rPr lang="en-US" sz="2400" dirty="0">
                <a:cs typeface="Calibri"/>
                <a:hlinkClick r:id="rId7"/>
              </a:rPr>
              <a:t>NZQA Provider Login</a:t>
            </a:r>
            <a:r>
              <a:rPr lang="en-US" sz="2400" dirty="0">
                <a:cs typeface="Calibri"/>
              </a:rPr>
              <a:t>.</a:t>
            </a:r>
          </a:p>
          <a:p>
            <a:pPr marL="925830" lvl="1" indent="-742950" algn="l">
              <a:buFont typeface="Arial" panose="020B0604020202020204" pitchFamily="34" charset="0"/>
              <a:buAutoNum type="arabicPeriod" startAt="6"/>
            </a:pPr>
            <a:endParaRPr lang="en-US" sz="2800" dirty="0">
              <a:cs typeface="Calibri"/>
            </a:endParaRPr>
          </a:p>
          <a:p>
            <a:pPr marL="925830" lvl="1" indent="-742950" algn="l">
              <a:buFont typeface="Arial" panose="020B0604020202020204" pitchFamily="34" charset="0"/>
              <a:buAutoNum type="arabicPeriod" startAt="6"/>
            </a:pPr>
            <a:endParaRPr lang="en-US" sz="2200" dirty="0">
              <a:cs typeface="Calibri"/>
            </a:endParaRPr>
          </a:p>
          <a:p>
            <a:pPr marL="754380" lvl="1" indent="-571500" algn="l">
              <a:buFont typeface="Arial" panose="020B0604020202020204" pitchFamily="34" charset="0"/>
              <a:buChar char="•"/>
            </a:pPr>
            <a:endParaRPr lang="en-US" sz="3600" dirty="0">
              <a:cs typeface="Calibri"/>
            </a:endParaRPr>
          </a:p>
          <a:p>
            <a:pPr marL="182880" lvl="1" algn="l"/>
            <a:endParaRPr lang="en-US" dirty="0">
              <a:cs typeface="Calibri"/>
            </a:endParaRPr>
          </a:p>
          <a:p>
            <a:pPr marL="1657350" lvl="2" indent="-457200" algn="l">
              <a:buFont typeface="Arial" panose="020B0604020202020204" pitchFamily="34" charset="0"/>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12" name="Picture 11">
            <a:extLst>
              <a:ext uri="{FF2B5EF4-FFF2-40B4-BE49-F238E27FC236}">
                <a16:creationId xmlns:a16="http://schemas.microsoft.com/office/drawing/2014/main" id="{6D8FAF0E-D648-36E9-18BE-97D72A6124AA}"/>
              </a:ext>
            </a:extLst>
          </p:cNvPr>
          <p:cNvPicPr>
            <a:picLocks noChangeAspect="1"/>
          </p:cNvPicPr>
          <p:nvPr/>
        </p:nvPicPr>
        <p:blipFill>
          <a:blip r:embed="rId8"/>
          <a:stretch>
            <a:fillRect/>
          </a:stretch>
        </p:blipFill>
        <p:spPr>
          <a:xfrm>
            <a:off x="335624" y="4724204"/>
            <a:ext cx="3510243" cy="1371675"/>
          </a:xfrm>
          <a:prstGeom prst="rect">
            <a:avLst/>
          </a:prstGeom>
        </p:spPr>
      </p:pic>
    </p:spTree>
    <p:extLst>
      <p:ext uri="{BB962C8B-B14F-4D97-AF65-F5344CB8AC3E}">
        <p14:creationId xmlns:p14="http://schemas.microsoft.com/office/powerpoint/2010/main" val="236383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pic>
        <p:nvPicPr>
          <p:cNvPr id="2" name="Picture 7" descr="A picture containing graphical user interface&#10;&#10;Description automatically generated">
            <a:extLst>
              <a:ext uri="{FF2B5EF4-FFF2-40B4-BE49-F238E27FC236}">
                <a16:creationId xmlns:a16="http://schemas.microsoft.com/office/drawing/2014/main" id="{F3D02091-1638-64AD-2521-0194CC46B52B}"/>
              </a:ext>
            </a:extLst>
          </p:cNvPr>
          <p:cNvPicPr>
            <a:picLocks noChangeAspect="1"/>
          </p:cNvPicPr>
          <p:nvPr/>
        </p:nvPicPr>
        <p:blipFill>
          <a:blip r:embed="rId3"/>
          <a:stretch>
            <a:fillRect/>
          </a:stretch>
        </p:blipFill>
        <p:spPr>
          <a:xfrm>
            <a:off x="510311" y="551133"/>
            <a:ext cx="2743200" cy="768096"/>
          </a:xfrm>
          <a:prstGeom prst="rect">
            <a:avLst/>
          </a:prstGeom>
        </p:spPr>
      </p:pic>
      <p:pic>
        <p:nvPicPr>
          <p:cNvPr id="1026" name="Picture 2">
            <a:extLst>
              <a:ext uri="{FF2B5EF4-FFF2-40B4-BE49-F238E27FC236}">
                <a16:creationId xmlns:a16="http://schemas.microsoft.com/office/drawing/2014/main" id="{EE3E6EEC-7F11-4817-3B72-34E21C199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729" y="1500616"/>
            <a:ext cx="9784931" cy="495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0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2070" y="1452208"/>
            <a:ext cx="6844871" cy="5152647"/>
          </a:xfrm>
        </p:spPr>
        <p:txBody>
          <a:bodyPr vert="horz" lIns="91440" tIns="45720" rIns="91440" bIns="45720" rtlCol="0" anchor="t">
            <a:noAutofit/>
          </a:bodyPr>
          <a:lstStyle/>
          <a:p>
            <a:pPr marL="182880" lvl="1" algn="l"/>
            <a:r>
              <a:rPr lang="en-US" sz="3600" dirty="0"/>
              <a:t>Getting your school ready for </a:t>
            </a:r>
            <a:r>
              <a:rPr lang="en-US" sz="3600" dirty="0">
                <a:ea typeface="+mn-lt"/>
                <a:cs typeface="+mn-lt"/>
              </a:rPr>
              <a:t>LITNUM | TRMTP</a:t>
            </a:r>
            <a:r>
              <a:rPr lang="en-US" sz="3600" dirty="0"/>
              <a:t>:</a:t>
            </a:r>
            <a:endParaRPr lang="en-US" sz="1200" dirty="0">
              <a:cs typeface="Calibri"/>
            </a:endParaRPr>
          </a:p>
          <a:p>
            <a:pPr marL="182880" lvl="1" algn="l"/>
            <a:endParaRPr lang="en-US" sz="2800" dirty="0">
              <a:cs typeface="Calibri"/>
            </a:endParaRPr>
          </a:p>
          <a:p>
            <a:pPr marL="925830" lvl="1" indent="-742950" algn="l">
              <a:buFont typeface="+mj-lt"/>
              <a:buAutoNum type="arabicPeriod" startAt="7"/>
            </a:pPr>
            <a:r>
              <a:rPr lang="en-US" sz="2800" dirty="0">
                <a:cs typeface="Calibri"/>
              </a:rPr>
              <a:t>Have a lesson where students </a:t>
            </a:r>
            <a:r>
              <a:rPr lang="en-US" sz="2800">
                <a:cs typeface="Calibri"/>
              </a:rPr>
              <a:t>create and use </a:t>
            </a:r>
            <a:r>
              <a:rPr lang="en-US" sz="2800" dirty="0">
                <a:cs typeface="Calibri"/>
              </a:rPr>
              <a:t>their NZQA login and do a past digital paper to practice using the assessment platform.</a:t>
            </a:r>
          </a:p>
          <a:p>
            <a:pPr marL="182880" lvl="1" algn="l"/>
            <a:r>
              <a:rPr lang="en-US" sz="2800" dirty="0">
                <a:cs typeface="Calibri"/>
              </a:rPr>
              <a:t>	</a:t>
            </a:r>
            <a:r>
              <a:rPr lang="en-US" sz="2400" dirty="0">
                <a:cs typeface="Calibri"/>
              </a:rPr>
              <a:t>Be deliberate about this </a:t>
            </a:r>
            <a:r>
              <a:rPr lang="en-US" sz="2400" dirty="0" err="1">
                <a:cs typeface="Calibri"/>
              </a:rPr>
              <a:t>e.g</a:t>
            </a:r>
            <a:r>
              <a:rPr lang="en-US" sz="2400" dirty="0">
                <a:cs typeface="Calibri"/>
              </a:rPr>
              <a:t> get Year 10 </a:t>
            </a:r>
            <a:r>
              <a:rPr lang="en-US" sz="2400" dirty="0" err="1">
                <a:cs typeface="Calibri"/>
              </a:rPr>
              <a:t>Maths</a:t>
            </a:r>
            <a:r>
              <a:rPr lang="en-US" sz="2400" dirty="0">
                <a:cs typeface="Calibri"/>
              </a:rPr>
              <a:t> 	teachers to check off a class list of students 	logging in. Could be an assignment in Google 	Classroom.</a:t>
            </a:r>
          </a:p>
          <a:p>
            <a:pPr marL="925830" lvl="1" indent="-742950" algn="l">
              <a:buAutoNum type="arabicPeriod" startAt="7"/>
            </a:pPr>
            <a:endParaRPr lang="en-US" sz="2200" dirty="0">
              <a:cs typeface="Calibri"/>
            </a:endParaRPr>
          </a:p>
          <a:p>
            <a:pPr marL="754380" lvl="1" indent="-571500" algn="l">
              <a:buChar char="•"/>
            </a:pPr>
            <a:endParaRPr lang="en-US" sz="3600" dirty="0">
              <a:cs typeface="Calibri"/>
            </a:endParaRPr>
          </a:p>
          <a:p>
            <a:pPr marL="182880" lvl="1" algn="l"/>
            <a:endParaRPr lang="en-US" dirty="0">
              <a:cs typeface="Calibri"/>
            </a:endParaRPr>
          </a:p>
          <a:p>
            <a:pPr marL="1657350" lvl="2" indent="-457200" algn="l">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3C623966-EE3F-3D32-8846-BBFD7A913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775" y="1723090"/>
            <a:ext cx="3339671" cy="4338545"/>
          </a:xfrm>
          <a:prstGeom prst="rect">
            <a:avLst/>
          </a:prstGeom>
        </p:spPr>
      </p:pic>
    </p:spTree>
    <p:extLst>
      <p:ext uri="{BB962C8B-B14F-4D97-AF65-F5344CB8AC3E}">
        <p14:creationId xmlns:p14="http://schemas.microsoft.com/office/powerpoint/2010/main" val="149872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10834" y="1535380"/>
            <a:ext cx="11968017" cy="5152647"/>
          </a:xfrm>
        </p:spPr>
        <p:txBody>
          <a:bodyPr vert="horz" lIns="91440" tIns="45720" rIns="91440" bIns="45720" rtlCol="0" anchor="t">
            <a:noAutofit/>
          </a:bodyPr>
          <a:lstStyle/>
          <a:p>
            <a:pPr marL="182880" lvl="1" algn="l"/>
            <a:r>
              <a:rPr lang="en-US" sz="3600" dirty="0"/>
              <a:t>Digital assessment preparation</a:t>
            </a:r>
          </a:p>
          <a:p>
            <a:pPr marL="182880" lvl="1" algn="l"/>
            <a:endParaRPr lang="en-US" dirty="0"/>
          </a:p>
          <a:p>
            <a:pPr marL="1657350" lvl="2" indent="-457200" algn="l">
              <a:buChar char="•"/>
            </a:pPr>
            <a:r>
              <a:rPr lang="en-US" sz="2400" dirty="0">
                <a:hlinkClick r:id="rId2"/>
              </a:rPr>
              <a:t>Device, browser and operating system requirements</a:t>
            </a:r>
            <a:r>
              <a:rPr lang="en-US" sz="2400" dirty="0"/>
              <a:t>                    or   </a:t>
            </a:r>
            <a:endParaRPr lang="en-US" sz="2400" dirty="0">
              <a:cs typeface="Calibri"/>
            </a:endParaRPr>
          </a:p>
          <a:p>
            <a:pPr marL="1657350" lvl="2" indent="-457200" algn="l">
              <a:buChar char="•"/>
            </a:pPr>
            <a:endParaRPr lang="en-US" dirty="0">
              <a:cs typeface="Calibri"/>
            </a:endParaRPr>
          </a:p>
          <a:p>
            <a:pPr marL="1657350" lvl="2" indent="-457200" algn="l">
              <a:buChar char="•"/>
            </a:pPr>
            <a:r>
              <a:rPr lang="en-US" sz="2400" dirty="0">
                <a:hlinkClick r:id="rId3"/>
              </a:rPr>
              <a:t>Getting your school ready</a:t>
            </a:r>
            <a:endParaRPr lang="en-US" sz="2400" dirty="0">
              <a:cs typeface="Calibri"/>
            </a:endParaRPr>
          </a:p>
          <a:p>
            <a:pPr marL="1657350" lvl="2" indent="-457200" algn="l">
              <a:buChar char="•"/>
            </a:pPr>
            <a:endParaRPr lang="en-US" sz="2400" dirty="0">
              <a:cs typeface="Calibri"/>
            </a:endParaRPr>
          </a:p>
          <a:p>
            <a:pPr marL="1657350" lvl="2" indent="-457200" algn="l">
              <a:buChar char="•"/>
            </a:pPr>
            <a:r>
              <a:rPr lang="en-US" sz="2400" dirty="0">
                <a:cs typeface="Calibri"/>
                <a:hlinkClick r:id="rId4"/>
              </a:rPr>
              <a:t>Student preparation</a:t>
            </a:r>
          </a:p>
          <a:p>
            <a:pPr marL="1200150" lvl="2" algn="l"/>
            <a:endParaRPr lang="en-US" sz="2400" dirty="0">
              <a:cs typeface="Calibri"/>
            </a:endParaRPr>
          </a:p>
          <a:p>
            <a:pPr marL="1657350" lvl="2" indent="-457200" algn="l">
              <a:buChar char="•"/>
            </a:pPr>
            <a:r>
              <a:rPr lang="en-US" sz="2400" dirty="0">
                <a:hlinkClick r:id="rId5"/>
              </a:rPr>
              <a:t>NZQA Learner Login</a:t>
            </a:r>
            <a:endParaRPr lang="en-US" sz="2400" dirty="0">
              <a:cs typeface="Calibri"/>
              <a:hlinkClick r:id="rId5"/>
            </a:endParaRPr>
          </a:p>
          <a:p>
            <a:pPr marL="1657350" lvl="2" indent="-457200" algn="l">
              <a:buChar char="•"/>
            </a:pPr>
            <a:endParaRPr lang="en-US" sz="2400" dirty="0">
              <a:cs typeface="Calibri"/>
            </a:endParaRPr>
          </a:p>
          <a:p>
            <a:pPr marL="1657350" lvl="2" indent="-457200" algn="l">
              <a:buFont typeface="Arial" panose="020B0604020202020204" pitchFamily="34" charset="0"/>
              <a:buChar char="•"/>
              <a:defRPr/>
            </a:pPr>
            <a:r>
              <a:rPr kumimoji="0" lang="en-US" sz="2400" b="0" i="0" u="none" strike="noStrike" kern="1200" cap="none" spc="0" normalizeH="0" baseline="0" noProof="0" dirty="0">
                <a:ln>
                  <a:noFill/>
                </a:ln>
                <a:effectLst/>
                <a:uLnTx/>
                <a:uFillTx/>
                <a:latin typeface="Calibri" panose="020F0502020204030204"/>
                <a:ea typeface="+mn-ea"/>
                <a:cs typeface="+mn-cs"/>
              </a:rPr>
              <a:t>Training in Assessment Master</a:t>
            </a:r>
            <a:r>
              <a:rPr lang="en-US" sz="2400" dirty="0">
                <a:latin typeface="Calibri" panose="020F0502020204030204"/>
              </a:rPr>
              <a:t> available May, Term 2</a:t>
            </a:r>
            <a:endParaRPr kumimoji="0" lang="en-US" sz="2400" b="0" i="0" u="none" strike="noStrike" kern="1200" cap="none" spc="0" normalizeH="0" baseline="0" noProof="0" dirty="0">
              <a:ln>
                <a:noFill/>
              </a:ln>
              <a:effectLst/>
              <a:uLnTx/>
              <a:uFillTx/>
              <a:latin typeface="Calibri" panose="020F0502020204030204"/>
              <a:ea typeface="+mn-ea"/>
              <a:cs typeface="Calibri"/>
            </a:endParaRPr>
          </a:p>
          <a:p>
            <a:pPr marL="1657350" lvl="2" indent="-457200" algn="l">
              <a:buChar char="•"/>
            </a:pPr>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6"/>
          <a:stretch>
            <a:fillRect/>
          </a:stretch>
        </p:blipFill>
        <p:spPr>
          <a:xfrm>
            <a:off x="5809672" y="441464"/>
            <a:ext cx="5872017" cy="987435"/>
          </a:xfrm>
          <a:prstGeom prst="rect">
            <a:avLst/>
          </a:prstGeom>
        </p:spPr>
      </p:pic>
      <p:pic>
        <p:nvPicPr>
          <p:cNvPr id="4" name="Picture 7" descr="A picture containing graphical user interface&#10;&#10;Description automatically generated">
            <a:extLst>
              <a:ext uri="{FF2B5EF4-FFF2-40B4-BE49-F238E27FC236}">
                <a16:creationId xmlns:a16="http://schemas.microsoft.com/office/drawing/2014/main" id="{1F1C444A-E11E-19FF-ECA8-992BE1DA998E}"/>
              </a:ext>
            </a:extLst>
          </p:cNvPr>
          <p:cNvPicPr>
            <a:picLocks noChangeAspect="1"/>
          </p:cNvPicPr>
          <p:nvPr/>
        </p:nvPicPr>
        <p:blipFill>
          <a:blip r:embed="rId7"/>
          <a:stretch>
            <a:fillRect/>
          </a:stretch>
        </p:blipFill>
        <p:spPr>
          <a:xfrm>
            <a:off x="8675772" y="5243955"/>
            <a:ext cx="2743200" cy="768096"/>
          </a:xfrm>
          <a:prstGeom prst="rect">
            <a:avLst/>
          </a:prstGeom>
        </p:spPr>
      </p:pic>
      <p:pic>
        <p:nvPicPr>
          <p:cNvPr id="8" name="Picture 8">
            <a:extLst>
              <a:ext uri="{FF2B5EF4-FFF2-40B4-BE49-F238E27FC236}">
                <a16:creationId xmlns:a16="http://schemas.microsoft.com/office/drawing/2014/main" id="{99FA82AB-2A2F-1803-2865-11C122653580}"/>
              </a:ext>
            </a:extLst>
          </p:cNvPr>
          <p:cNvPicPr>
            <a:picLocks noChangeAspect="1"/>
          </p:cNvPicPr>
          <p:nvPr/>
        </p:nvPicPr>
        <p:blipFill>
          <a:blip r:embed="rId8"/>
          <a:stretch>
            <a:fillRect/>
          </a:stretch>
        </p:blipFill>
        <p:spPr>
          <a:xfrm>
            <a:off x="8549690" y="2167188"/>
            <a:ext cx="1038225" cy="989597"/>
          </a:xfrm>
          <a:prstGeom prst="rect">
            <a:avLst/>
          </a:prstGeom>
        </p:spPr>
      </p:pic>
      <p:pic>
        <p:nvPicPr>
          <p:cNvPr id="9" name="Picture 9">
            <a:extLst>
              <a:ext uri="{FF2B5EF4-FFF2-40B4-BE49-F238E27FC236}">
                <a16:creationId xmlns:a16="http://schemas.microsoft.com/office/drawing/2014/main" id="{E5825C7B-B311-6CD1-7B26-2507E5EF651B}"/>
              </a:ext>
            </a:extLst>
          </p:cNvPr>
          <p:cNvPicPr>
            <a:picLocks noChangeAspect="1"/>
          </p:cNvPicPr>
          <p:nvPr/>
        </p:nvPicPr>
        <p:blipFill>
          <a:blip r:embed="rId9"/>
          <a:stretch>
            <a:fillRect/>
          </a:stretch>
        </p:blipFill>
        <p:spPr>
          <a:xfrm>
            <a:off x="10047372" y="2128337"/>
            <a:ext cx="1181100" cy="1057275"/>
          </a:xfrm>
          <a:prstGeom prst="rect">
            <a:avLst/>
          </a:prstGeom>
        </p:spPr>
      </p:pic>
      <p:pic>
        <p:nvPicPr>
          <p:cNvPr id="10" name="Picture 9">
            <a:extLst>
              <a:ext uri="{FF2B5EF4-FFF2-40B4-BE49-F238E27FC236}">
                <a16:creationId xmlns:a16="http://schemas.microsoft.com/office/drawing/2014/main" id="{A850DE74-679D-91F6-03CB-A6C80B832330}"/>
              </a:ext>
            </a:extLst>
          </p:cNvPr>
          <p:cNvPicPr>
            <a:picLocks noChangeAspect="1"/>
          </p:cNvPicPr>
          <p:nvPr/>
        </p:nvPicPr>
        <p:blipFill>
          <a:blip r:embed="rId10"/>
          <a:stretch>
            <a:fillRect/>
          </a:stretch>
        </p:blipFill>
        <p:spPr>
          <a:xfrm>
            <a:off x="5371181" y="2911042"/>
            <a:ext cx="2294059" cy="2362719"/>
          </a:xfrm>
          <a:prstGeom prst="rect">
            <a:avLst/>
          </a:prstGeom>
        </p:spPr>
      </p:pic>
    </p:spTree>
    <p:extLst>
      <p:ext uri="{BB962C8B-B14F-4D97-AF65-F5344CB8AC3E}">
        <p14:creationId xmlns:p14="http://schemas.microsoft.com/office/powerpoint/2010/main" val="122631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6998029" y="441464"/>
            <a:ext cx="4683660" cy="787864"/>
          </a:xfrm>
          <a:prstGeom prst="rect">
            <a:avLst/>
          </a:prstGeom>
        </p:spPr>
      </p:pic>
      <p:sp>
        <p:nvSpPr>
          <p:cNvPr id="9" name="TextBox 8">
            <a:extLst>
              <a:ext uri="{FF2B5EF4-FFF2-40B4-BE49-F238E27FC236}">
                <a16:creationId xmlns:a16="http://schemas.microsoft.com/office/drawing/2014/main" id="{68340217-805A-7714-5DB9-89EA37376383}"/>
              </a:ext>
            </a:extLst>
          </p:cNvPr>
          <p:cNvSpPr txBox="1"/>
          <p:nvPr/>
        </p:nvSpPr>
        <p:spPr>
          <a:xfrm>
            <a:off x="7148286" y="4934857"/>
            <a:ext cx="424542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56B0B2"/>
                </a:solidFill>
                <a:latin typeface="Arial"/>
              </a:rPr>
              <a:t>If calling the Contact Centre during an assessment, make it clear that you have an assessment issue and need support so that a solution can be found as soon as possible.</a:t>
            </a:r>
            <a:endParaRPr lang="en-US" dirty="0"/>
          </a:p>
        </p:txBody>
      </p:sp>
      <p:pic>
        <p:nvPicPr>
          <p:cNvPr id="2" name="Picture 2">
            <a:extLst>
              <a:ext uri="{FF2B5EF4-FFF2-40B4-BE49-F238E27FC236}">
                <a16:creationId xmlns:a16="http://schemas.microsoft.com/office/drawing/2014/main" id="{C371E4F7-86A3-C532-8FDF-1C70AC741F58}"/>
              </a:ext>
            </a:extLst>
          </p:cNvPr>
          <p:cNvPicPr>
            <a:picLocks noChangeAspect="1"/>
          </p:cNvPicPr>
          <p:nvPr/>
        </p:nvPicPr>
        <p:blipFill>
          <a:blip r:embed="rId3"/>
          <a:stretch>
            <a:fillRect/>
          </a:stretch>
        </p:blipFill>
        <p:spPr>
          <a:xfrm>
            <a:off x="379186" y="1963249"/>
            <a:ext cx="8059056" cy="2813573"/>
          </a:xfrm>
          <a:prstGeom prst="rect">
            <a:avLst/>
          </a:prstGeom>
        </p:spPr>
      </p:pic>
      <p:sp>
        <p:nvSpPr>
          <p:cNvPr id="3" name="TextBox 2">
            <a:extLst>
              <a:ext uri="{FF2B5EF4-FFF2-40B4-BE49-F238E27FC236}">
                <a16:creationId xmlns:a16="http://schemas.microsoft.com/office/drawing/2014/main" id="{F95A875D-E23D-EA54-87CE-C004C028AEF8}"/>
              </a:ext>
            </a:extLst>
          </p:cNvPr>
          <p:cNvSpPr txBox="1"/>
          <p:nvPr/>
        </p:nvSpPr>
        <p:spPr>
          <a:xfrm>
            <a:off x="1451428" y="4526642"/>
            <a:ext cx="42454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solidFill>
                <a:srgbClr val="56B0B2"/>
              </a:solidFill>
              <a:latin typeface="Arial"/>
              <a:cs typeface="Arial"/>
            </a:endParaRPr>
          </a:p>
        </p:txBody>
      </p:sp>
      <p:sp>
        <p:nvSpPr>
          <p:cNvPr id="4" name="TextBox 3">
            <a:extLst>
              <a:ext uri="{FF2B5EF4-FFF2-40B4-BE49-F238E27FC236}">
                <a16:creationId xmlns:a16="http://schemas.microsoft.com/office/drawing/2014/main" id="{0F1F088A-660A-6255-FD80-CC045AFF2EC7}"/>
              </a:ext>
            </a:extLst>
          </p:cNvPr>
          <p:cNvSpPr txBox="1"/>
          <p:nvPr/>
        </p:nvSpPr>
        <p:spPr>
          <a:xfrm>
            <a:off x="1242785" y="4526642"/>
            <a:ext cx="42454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solidFill>
                <a:srgbClr val="56B0B2"/>
              </a:solidFill>
              <a:latin typeface="Arial"/>
              <a:cs typeface="Arial"/>
            </a:endParaRPr>
          </a:p>
        </p:txBody>
      </p:sp>
      <p:sp>
        <p:nvSpPr>
          <p:cNvPr id="10" name="TextBox 9">
            <a:extLst>
              <a:ext uri="{FF2B5EF4-FFF2-40B4-BE49-F238E27FC236}">
                <a16:creationId xmlns:a16="http://schemas.microsoft.com/office/drawing/2014/main" id="{3095B791-CC10-5CA2-94BE-5360DCBC4FDE}"/>
              </a:ext>
            </a:extLst>
          </p:cNvPr>
          <p:cNvSpPr txBox="1"/>
          <p:nvPr/>
        </p:nvSpPr>
        <p:spPr>
          <a:xfrm>
            <a:off x="544285" y="598713"/>
            <a:ext cx="50164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56B0B2"/>
                </a:solidFill>
                <a:latin typeface="Arial"/>
                <a:cs typeface="Arial"/>
              </a:rPr>
              <a:t>Scroll to the bottom of this link to see where to get support.</a:t>
            </a:r>
          </a:p>
          <a:p>
            <a:pPr algn="ctr"/>
            <a:r>
              <a:rPr lang="en-US" dirty="0">
                <a:solidFill>
                  <a:srgbClr val="000000"/>
                </a:solidFill>
                <a:latin typeface="Calibri"/>
                <a:cs typeface="Calibri"/>
                <a:hlinkClick r:id="rId4"/>
              </a:rPr>
              <a:t>Get</a:t>
            </a:r>
            <a:r>
              <a:rPr lang="en-US" dirty="0">
                <a:ea typeface="+mn-lt"/>
                <a:cs typeface="+mn-lt"/>
                <a:hlinkClick r:id="rId4"/>
              </a:rPr>
              <a:t> your school ready for digital exams » NZQA</a:t>
            </a:r>
            <a:endParaRPr lang="en-US" b="1" dirty="0">
              <a:solidFill>
                <a:srgbClr val="56B0B2"/>
              </a:solidFill>
              <a:latin typeface="Arial"/>
              <a:cs typeface="Arial"/>
            </a:endParaRPr>
          </a:p>
        </p:txBody>
      </p:sp>
    </p:spTree>
    <p:extLst>
      <p:ext uri="{BB962C8B-B14F-4D97-AF65-F5344CB8AC3E}">
        <p14:creationId xmlns:p14="http://schemas.microsoft.com/office/powerpoint/2010/main" val="351880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C64758E9-0943-17D9-AED3-16A7211B0D05}"/>
              </a:ext>
            </a:extLst>
          </p:cNvPr>
          <p:cNvPicPr>
            <a:picLocks noChangeAspect="1"/>
          </p:cNvPicPr>
          <p:nvPr/>
        </p:nvPicPr>
        <p:blipFill>
          <a:blip r:embed="rId2"/>
          <a:stretch>
            <a:fillRect/>
          </a:stretch>
        </p:blipFill>
        <p:spPr>
          <a:xfrm>
            <a:off x="1054088" y="0"/>
            <a:ext cx="10083823" cy="6858000"/>
          </a:xfrm>
          <a:prstGeom prst="rect">
            <a:avLst/>
          </a:prstGeom>
        </p:spPr>
      </p:pic>
    </p:spTree>
    <p:extLst>
      <p:ext uri="{BB962C8B-B14F-4D97-AF65-F5344CB8AC3E}">
        <p14:creationId xmlns:p14="http://schemas.microsoft.com/office/powerpoint/2010/main" val="250811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10834" y="1712273"/>
            <a:ext cx="11968017" cy="5152647"/>
          </a:xfrm>
        </p:spPr>
        <p:txBody>
          <a:bodyPr vert="horz" lIns="91440" tIns="45720" rIns="91440" bIns="45720" rtlCol="0" anchor="t">
            <a:noAutofit/>
          </a:bodyPr>
          <a:lstStyle/>
          <a:p>
            <a:pPr marL="182880" lvl="1" algn="l"/>
            <a:r>
              <a:rPr lang="en-US" sz="3600" b="1" dirty="0"/>
              <a:t>Getting your school ready for </a:t>
            </a:r>
            <a:r>
              <a:rPr lang="en-US" sz="3600" b="1" dirty="0">
                <a:ea typeface="+mn-lt"/>
                <a:cs typeface="+mn-lt"/>
              </a:rPr>
              <a:t>LITNUM | TRMTP summary:</a:t>
            </a:r>
            <a:endParaRPr lang="en-US" sz="3600" b="1" dirty="0">
              <a:cs typeface="Calibri"/>
            </a:endParaRPr>
          </a:p>
          <a:p>
            <a:pPr marL="182880" lvl="1" algn="l"/>
            <a:endParaRPr lang="en-US" sz="1200" dirty="0">
              <a:cs typeface="Calibri"/>
            </a:endParaRPr>
          </a:p>
          <a:p>
            <a:pPr marL="925830" lvl="1" indent="-742950" algn="l">
              <a:buAutoNum type="arabicPeriod"/>
            </a:pPr>
            <a:r>
              <a:rPr lang="en-US" sz="3200" dirty="0">
                <a:cs typeface="Calibri"/>
              </a:rPr>
              <a:t>How many students? </a:t>
            </a:r>
            <a:r>
              <a:rPr lang="en-US" sz="3200" i="1" dirty="0">
                <a:solidFill>
                  <a:srgbClr val="00B050"/>
                </a:solidFill>
                <a:cs typeface="Calibri"/>
              </a:rPr>
              <a:t>Now</a:t>
            </a:r>
            <a:endParaRPr lang="en-US" sz="3200" dirty="0">
              <a:ea typeface="+mn-lt"/>
              <a:cs typeface="+mn-lt"/>
            </a:endParaRPr>
          </a:p>
          <a:p>
            <a:pPr marL="925830" lvl="1" indent="-742950" algn="l">
              <a:buFont typeface="Arial" panose="020B0604020202020204" pitchFamily="34" charset="0"/>
              <a:buAutoNum type="arabicPeriod"/>
            </a:pPr>
            <a:r>
              <a:rPr lang="en-US" sz="3200" dirty="0">
                <a:solidFill>
                  <a:srgbClr val="000000"/>
                </a:solidFill>
                <a:cs typeface="Calibri"/>
              </a:rPr>
              <a:t>Check your school calendar and book venue(s) </a:t>
            </a:r>
            <a:r>
              <a:rPr lang="en-US" sz="3200" i="1" dirty="0">
                <a:solidFill>
                  <a:srgbClr val="00B050"/>
                </a:solidFill>
                <a:ea typeface="+mn-lt"/>
                <a:cs typeface="+mn-lt"/>
              </a:rPr>
              <a:t>Now</a:t>
            </a:r>
            <a:endParaRPr lang="en-US" sz="3200" dirty="0">
              <a:ea typeface="+mn-lt"/>
              <a:cs typeface="+mn-lt"/>
            </a:endParaRPr>
          </a:p>
          <a:p>
            <a:pPr marL="925830" lvl="1" indent="-742950" algn="l">
              <a:buAutoNum type="arabicPeriod"/>
            </a:pPr>
            <a:r>
              <a:rPr lang="en-US" sz="3200" dirty="0">
                <a:ea typeface="+mn-lt"/>
                <a:cs typeface="+mn-lt"/>
              </a:rPr>
              <a:t>Enter students via your SMS (include 'Sort Key’) </a:t>
            </a:r>
            <a:r>
              <a:rPr lang="en-US" sz="3200" i="1" dirty="0">
                <a:solidFill>
                  <a:srgbClr val="00B050"/>
                </a:solidFill>
                <a:ea typeface="+mn-lt"/>
                <a:cs typeface="+mn-lt"/>
              </a:rPr>
              <a:t>Term 1 if poss.</a:t>
            </a:r>
            <a:endParaRPr lang="en-US" sz="3200" dirty="0">
              <a:cs typeface="Calibri"/>
            </a:endParaRPr>
          </a:p>
          <a:p>
            <a:pPr marL="925830" lvl="1" indent="-742950" algn="l">
              <a:buAutoNum type="arabicPeriod"/>
            </a:pPr>
            <a:r>
              <a:rPr lang="en-US" sz="3200" dirty="0">
                <a:cs typeface="Calibri"/>
              </a:rPr>
              <a:t>Meet with key staff </a:t>
            </a:r>
            <a:r>
              <a:rPr lang="en-US" sz="3200" i="1" dirty="0">
                <a:solidFill>
                  <a:srgbClr val="00B050"/>
                </a:solidFill>
                <a:cs typeface="Calibri"/>
              </a:rPr>
              <a:t>Before Term 1 holidays</a:t>
            </a:r>
            <a:endParaRPr lang="en-US" sz="3200" dirty="0">
              <a:cs typeface="Calibri"/>
            </a:endParaRPr>
          </a:p>
          <a:p>
            <a:pPr marL="925830" lvl="1" indent="-742950" algn="l">
              <a:buAutoNum type="arabicPeriod"/>
            </a:pPr>
            <a:r>
              <a:rPr lang="en-US" sz="3200" dirty="0">
                <a:cs typeface="Calibri"/>
              </a:rPr>
              <a:t>Inform students, parents and staff </a:t>
            </a:r>
            <a:r>
              <a:rPr lang="en-US" sz="3200" i="1" dirty="0">
                <a:solidFill>
                  <a:srgbClr val="00B050"/>
                </a:solidFill>
                <a:ea typeface="+mn-lt"/>
                <a:cs typeface="+mn-lt"/>
              </a:rPr>
              <a:t>Term 1 if possible</a:t>
            </a:r>
            <a:endParaRPr lang="en-US" sz="3200" dirty="0">
              <a:solidFill>
                <a:srgbClr val="00B050"/>
              </a:solidFill>
              <a:cs typeface="Calibri"/>
            </a:endParaRPr>
          </a:p>
          <a:p>
            <a:pPr marL="925830" lvl="1" indent="-742950" algn="l">
              <a:buAutoNum type="arabicPeriod"/>
            </a:pPr>
            <a:r>
              <a:rPr lang="en-US" sz="3200" dirty="0">
                <a:cs typeface="Calibri"/>
              </a:rPr>
              <a:t>Familiarize yourself with </a:t>
            </a:r>
            <a:r>
              <a:rPr lang="en-US" sz="3200" dirty="0">
                <a:ea typeface="+mn-lt"/>
                <a:cs typeface="+mn-lt"/>
              </a:rPr>
              <a:t>Assessment Master (AM) </a:t>
            </a:r>
            <a:r>
              <a:rPr lang="en-US" sz="3200" i="1" dirty="0">
                <a:solidFill>
                  <a:srgbClr val="0070C0"/>
                </a:solidFill>
                <a:ea typeface="+mn-lt"/>
                <a:cs typeface="+mn-lt"/>
              </a:rPr>
              <a:t>Term 2</a:t>
            </a:r>
          </a:p>
          <a:p>
            <a:pPr marL="925830" lvl="1" indent="-742950" algn="l">
              <a:buAutoNum type="arabicPeriod"/>
            </a:pPr>
            <a:r>
              <a:rPr lang="en-US" sz="3200" dirty="0">
                <a:cs typeface="Calibri"/>
              </a:rPr>
              <a:t>Prepare students </a:t>
            </a:r>
            <a:r>
              <a:rPr lang="en-US" sz="3200" i="1" dirty="0">
                <a:solidFill>
                  <a:srgbClr val="0070C0"/>
                </a:solidFill>
                <a:ea typeface="+mn-lt"/>
                <a:cs typeface="+mn-lt"/>
              </a:rPr>
              <a:t>Term 2</a:t>
            </a:r>
            <a:endParaRPr lang="en-US" sz="3200" dirty="0">
              <a:cs typeface="Calibri"/>
            </a:endParaRPr>
          </a:p>
          <a:p>
            <a:pPr marL="925830" lvl="1" indent="-742950" algn="l">
              <a:buAutoNum type="arabicPeriod"/>
            </a:pPr>
            <a:endParaRPr lang="en-US" sz="3600" dirty="0">
              <a:cs typeface="Calibri"/>
            </a:endParaRPr>
          </a:p>
          <a:p>
            <a:pPr marL="754380" lvl="1" indent="-571500" algn="l">
              <a:buChar char="•"/>
            </a:pPr>
            <a:endParaRPr lang="en-US" sz="3600" dirty="0">
              <a:cs typeface="Calibri"/>
            </a:endParaRPr>
          </a:p>
          <a:p>
            <a:pPr marL="182880" lvl="1" algn="l"/>
            <a:endParaRPr lang="en-US" dirty="0">
              <a:cs typeface="Calibri"/>
            </a:endParaRPr>
          </a:p>
          <a:p>
            <a:pPr marL="1657350" lvl="2" indent="-457200" algn="l">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Tree>
    <p:extLst>
      <p:ext uri="{BB962C8B-B14F-4D97-AF65-F5344CB8AC3E}">
        <p14:creationId xmlns:p14="http://schemas.microsoft.com/office/powerpoint/2010/main" val="329501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10834" y="1655696"/>
            <a:ext cx="11968017" cy="4791700"/>
          </a:xfrm>
        </p:spPr>
        <p:txBody>
          <a:bodyPr vert="horz" lIns="91440" tIns="45720" rIns="91440" bIns="45720" rtlCol="0" anchor="t">
            <a:noAutofit/>
          </a:bodyPr>
          <a:lstStyle/>
          <a:p>
            <a:pPr marL="182880" lvl="1" algn="l"/>
            <a:r>
              <a:rPr lang="en-US" sz="3600" dirty="0">
                <a:solidFill>
                  <a:schemeClr val="tx1">
                    <a:lumMod val="85000"/>
                    <a:lumOff val="15000"/>
                  </a:schemeClr>
                </a:solidFill>
                <a:ea typeface="+mn-lt"/>
                <a:cs typeface="+mn-lt"/>
              </a:rPr>
              <a:t>Depending on the standard, </a:t>
            </a:r>
            <a:r>
              <a:rPr lang="en-US" sz="3600" u="sng" dirty="0">
                <a:solidFill>
                  <a:schemeClr val="tx1">
                    <a:lumMod val="85000"/>
                    <a:lumOff val="15000"/>
                  </a:schemeClr>
                </a:solidFill>
                <a:ea typeface="+mn-lt"/>
                <a:cs typeface="+mn-lt"/>
              </a:rPr>
              <a:t>external</a:t>
            </a:r>
            <a:r>
              <a:rPr lang="en-US" sz="3600" dirty="0">
                <a:solidFill>
                  <a:schemeClr val="tx1">
                    <a:lumMod val="85000"/>
                    <a:lumOff val="15000"/>
                  </a:schemeClr>
                </a:solidFill>
                <a:ea typeface="+mn-lt"/>
                <a:cs typeface="+mn-lt"/>
              </a:rPr>
              <a:t> digital assessment currently means one of these two methods:</a:t>
            </a:r>
            <a:endParaRPr lang="en-US" sz="3600" dirty="0">
              <a:solidFill>
                <a:schemeClr val="tx1">
                  <a:lumMod val="85000"/>
                  <a:lumOff val="15000"/>
                </a:schemeClr>
              </a:solidFill>
              <a:cs typeface="Calibri"/>
            </a:endParaRPr>
          </a:p>
          <a:p>
            <a:pPr marL="1200150" lvl="2" algn="l"/>
            <a:endParaRPr lang="en-US" sz="3200" dirty="0">
              <a:solidFill>
                <a:schemeClr val="tx1">
                  <a:lumMod val="85000"/>
                  <a:lumOff val="15000"/>
                </a:schemeClr>
              </a:solidFill>
              <a:cs typeface="Calibri"/>
            </a:endParaRPr>
          </a:p>
          <a:p>
            <a:pPr marL="1200150" lvl="2" algn="l"/>
            <a:r>
              <a:rPr lang="en-US" sz="3200" dirty="0">
                <a:solidFill>
                  <a:schemeClr val="tx1">
                    <a:lumMod val="85000"/>
                    <a:lumOff val="15000"/>
                  </a:schemeClr>
                </a:solidFill>
                <a:cs typeface="Calibri"/>
              </a:rPr>
              <a:t>doing the external in </a:t>
            </a:r>
            <a:r>
              <a:rPr lang="en-US" sz="3200" dirty="0"/>
              <a:t>Assessment Master</a:t>
            </a:r>
            <a:r>
              <a:rPr lang="en-US" sz="3200" dirty="0">
                <a:solidFill>
                  <a:schemeClr val="tx1">
                    <a:lumMod val="85000"/>
                    <a:lumOff val="15000"/>
                  </a:schemeClr>
                </a:solidFill>
                <a:cs typeface="Calibri"/>
              </a:rPr>
              <a:t> </a:t>
            </a:r>
            <a:endParaRPr lang="en-US" dirty="0">
              <a:solidFill>
                <a:schemeClr val="tx1">
                  <a:lumMod val="85000"/>
                  <a:lumOff val="15000"/>
                </a:schemeClr>
              </a:solidFill>
              <a:cs typeface="Calibri"/>
            </a:endParaRPr>
          </a:p>
          <a:p>
            <a:pPr marL="1200150" lvl="2" algn="l"/>
            <a:endParaRPr lang="en-US" sz="1600" dirty="0">
              <a:solidFill>
                <a:schemeClr val="tx1">
                  <a:lumMod val="85000"/>
                  <a:lumOff val="15000"/>
                </a:schemeClr>
              </a:solidFill>
              <a:cs typeface="Calibri"/>
            </a:endParaRPr>
          </a:p>
          <a:p>
            <a:pPr marL="1200150" lvl="2" algn="l"/>
            <a:r>
              <a:rPr lang="en-US" sz="2800" dirty="0">
                <a:solidFill>
                  <a:schemeClr val="tx1">
                    <a:lumMod val="85000"/>
                    <a:lumOff val="15000"/>
                  </a:schemeClr>
                </a:solidFill>
                <a:cs typeface="Calibri"/>
              </a:rPr>
              <a:t>or</a:t>
            </a:r>
          </a:p>
          <a:p>
            <a:pPr marL="1200150" lvl="2" algn="l"/>
            <a:endParaRPr lang="en-US" sz="1600" dirty="0">
              <a:solidFill>
                <a:schemeClr val="tx1">
                  <a:lumMod val="85000"/>
                  <a:lumOff val="15000"/>
                </a:schemeClr>
              </a:solidFill>
              <a:cs typeface="Calibri"/>
            </a:endParaRPr>
          </a:p>
          <a:p>
            <a:pPr marL="1200150" lvl="2" algn="l"/>
            <a:r>
              <a:rPr lang="en-US" sz="3200" dirty="0">
                <a:solidFill>
                  <a:schemeClr val="tx1">
                    <a:lumMod val="85000"/>
                    <a:lumOff val="15000"/>
                  </a:schemeClr>
                </a:solidFill>
                <a:cs typeface="Calibri"/>
              </a:rPr>
              <a:t>a Digital Submission via Provider Login</a:t>
            </a: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pic>
        <p:nvPicPr>
          <p:cNvPr id="4" name="Picture 7" descr="A picture containing graphical user interface&#10;&#10;Description automatically generated">
            <a:extLst>
              <a:ext uri="{FF2B5EF4-FFF2-40B4-BE49-F238E27FC236}">
                <a16:creationId xmlns:a16="http://schemas.microsoft.com/office/drawing/2014/main" id="{1F1C444A-E11E-19FF-ECA8-992BE1DA998E}"/>
              </a:ext>
            </a:extLst>
          </p:cNvPr>
          <p:cNvPicPr>
            <a:picLocks noChangeAspect="1"/>
          </p:cNvPicPr>
          <p:nvPr/>
        </p:nvPicPr>
        <p:blipFill>
          <a:blip r:embed="rId3"/>
          <a:stretch>
            <a:fillRect/>
          </a:stretch>
        </p:blipFill>
        <p:spPr>
          <a:xfrm>
            <a:off x="8747052" y="3119058"/>
            <a:ext cx="2743200" cy="768096"/>
          </a:xfrm>
          <a:prstGeom prst="rect">
            <a:avLst/>
          </a:prstGeom>
        </p:spPr>
      </p:pic>
      <p:pic>
        <p:nvPicPr>
          <p:cNvPr id="9" name="Picture 8">
            <a:extLst>
              <a:ext uri="{FF2B5EF4-FFF2-40B4-BE49-F238E27FC236}">
                <a16:creationId xmlns:a16="http://schemas.microsoft.com/office/drawing/2014/main" id="{5F4DD55C-F611-5760-8356-653404B5BC07}"/>
              </a:ext>
            </a:extLst>
          </p:cNvPr>
          <p:cNvPicPr>
            <a:picLocks noChangeAspect="1"/>
          </p:cNvPicPr>
          <p:nvPr/>
        </p:nvPicPr>
        <p:blipFill>
          <a:blip r:embed="rId4"/>
          <a:stretch>
            <a:fillRect/>
          </a:stretch>
        </p:blipFill>
        <p:spPr>
          <a:xfrm>
            <a:off x="8026999" y="4422732"/>
            <a:ext cx="2737935" cy="1855567"/>
          </a:xfrm>
          <a:prstGeom prst="rect">
            <a:avLst/>
          </a:prstGeom>
        </p:spPr>
      </p:pic>
    </p:spTree>
    <p:extLst>
      <p:ext uri="{BB962C8B-B14F-4D97-AF65-F5344CB8AC3E}">
        <p14:creationId xmlns:p14="http://schemas.microsoft.com/office/powerpoint/2010/main" val="330057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10834" y="1655696"/>
            <a:ext cx="11968017" cy="4481584"/>
          </a:xfrm>
        </p:spPr>
        <p:txBody>
          <a:bodyPr vert="horz" lIns="91440" tIns="45720" rIns="91440" bIns="45720" rtlCol="0" anchor="t">
            <a:noAutofit/>
          </a:bodyPr>
          <a:lstStyle/>
          <a:p>
            <a:pPr marL="182880" lvl="1" algn="l"/>
            <a:r>
              <a:rPr lang="en-US" sz="4000" dirty="0">
                <a:solidFill>
                  <a:schemeClr val="tx1">
                    <a:lumMod val="85000"/>
                    <a:lumOff val="15000"/>
                  </a:schemeClr>
                </a:solidFill>
                <a:cs typeface="Calibri" panose="020F0502020204030204"/>
              </a:rPr>
              <a:t>External digital assessment possibilities for 2023:</a:t>
            </a:r>
            <a:endParaRPr lang="en-US" dirty="0">
              <a:solidFill>
                <a:schemeClr val="tx1">
                  <a:lumMod val="85000"/>
                  <a:lumOff val="15000"/>
                </a:schemeClr>
              </a:solidFill>
              <a:cs typeface="Calibri"/>
            </a:endParaRPr>
          </a:p>
          <a:p>
            <a:pPr marL="742950" lvl="1" algn="l"/>
            <a:endParaRPr lang="en-US" sz="3200" dirty="0">
              <a:cs typeface="Calibri"/>
            </a:endParaRPr>
          </a:p>
          <a:p>
            <a:pPr marL="1714500" lvl="2" indent="-514350" algn="l">
              <a:buAutoNum type="arabicPeriod"/>
            </a:pPr>
            <a:r>
              <a:rPr lang="en-US" sz="3200" dirty="0">
                <a:highlight>
                  <a:srgbClr val="00FFFF"/>
                </a:highlight>
                <a:cs typeface="Calibri"/>
              </a:rPr>
              <a:t>LIT NUM | TRM TP</a:t>
            </a:r>
            <a:r>
              <a:rPr lang="en-US" sz="3200" dirty="0">
                <a:solidFill>
                  <a:srgbClr val="000000"/>
                </a:solidFill>
                <a:highlight>
                  <a:srgbClr val="00FFFF"/>
                </a:highlight>
                <a:ea typeface="+mn-lt"/>
                <a:cs typeface="+mn-lt"/>
              </a:rPr>
              <a:t> </a:t>
            </a:r>
            <a:r>
              <a:rPr lang="en-US" sz="3200" dirty="0">
                <a:solidFill>
                  <a:srgbClr val="000000"/>
                </a:solidFill>
                <a:highlight>
                  <a:srgbClr val="00FFFF"/>
                </a:highlight>
                <a:ea typeface="+mn-lt"/>
                <a:cs typeface="Calibri"/>
              </a:rPr>
              <a:t>C</a:t>
            </a:r>
            <a:r>
              <a:rPr lang="en-US" sz="3200" dirty="0">
                <a:solidFill>
                  <a:srgbClr val="000000"/>
                </a:solidFill>
                <a:highlight>
                  <a:srgbClr val="00FFFF"/>
                </a:highlight>
                <a:cs typeface="Calibri"/>
              </a:rPr>
              <a:t>o-requisite </a:t>
            </a:r>
            <a:endParaRPr lang="en-US" sz="3200" dirty="0">
              <a:solidFill>
                <a:srgbClr val="000000"/>
              </a:solidFill>
              <a:cs typeface="Calibri"/>
            </a:endParaRPr>
          </a:p>
          <a:p>
            <a:pPr marL="1714500" lvl="2" indent="-514350" algn="l">
              <a:buAutoNum type="arabicPeriod"/>
            </a:pPr>
            <a:endParaRPr lang="en-US" sz="3200" dirty="0">
              <a:solidFill>
                <a:srgbClr val="000000"/>
              </a:solidFill>
              <a:cs typeface="Calibri"/>
            </a:endParaRPr>
          </a:p>
          <a:p>
            <a:pPr marL="1714500" lvl="2" indent="-514350" algn="l">
              <a:buAutoNum type="arabicPeriod"/>
            </a:pPr>
            <a:r>
              <a:rPr lang="en-US" sz="3200" dirty="0">
                <a:solidFill>
                  <a:srgbClr val="000000"/>
                </a:solidFill>
                <a:highlight>
                  <a:srgbClr val="00FFFF"/>
                </a:highlight>
                <a:cs typeface="Calibri"/>
              </a:rPr>
              <a:t>Do some NZQA external exams digitally </a:t>
            </a:r>
            <a:r>
              <a:rPr lang="en-US" sz="3200" b="0" i="0" u="none" strike="noStrike" dirty="0">
                <a:solidFill>
                  <a:srgbClr val="000000"/>
                </a:solidFill>
                <a:effectLst/>
                <a:latin typeface="Calibri" panose="020F0502020204030204" pitchFamily="34" charset="0"/>
              </a:rPr>
              <a:t> [see </a:t>
            </a:r>
            <a:r>
              <a:rPr lang="en-US" sz="3200" b="0" i="0" u="sng" strike="noStrike" dirty="0">
                <a:solidFill>
                  <a:srgbClr val="0563C1"/>
                </a:solidFill>
                <a:effectLst/>
                <a:latin typeface="Calibri" panose="020F0502020204030204" pitchFamily="34" charset="0"/>
                <a:hlinkClick r:id="rId2"/>
              </a:rPr>
              <a:t>exam TT</a:t>
            </a:r>
            <a:r>
              <a:rPr lang="en-US" sz="3200" b="0" i="0" u="none" strike="noStrike" dirty="0">
                <a:solidFill>
                  <a:srgbClr val="000000"/>
                </a:solidFill>
                <a:effectLst/>
                <a:latin typeface="Calibri" panose="020F0502020204030204" pitchFamily="34" charset="0"/>
              </a:rPr>
              <a:t>]</a:t>
            </a:r>
            <a:endParaRPr lang="en-US" sz="3200" dirty="0">
              <a:solidFill>
                <a:srgbClr val="000000"/>
              </a:solidFill>
              <a:cs typeface="Calibri"/>
            </a:endParaRPr>
          </a:p>
          <a:p>
            <a:pPr marL="1714500" lvl="2" indent="-514350" algn="l">
              <a:buAutoNum type="arabicPeriod"/>
            </a:pPr>
            <a:endParaRPr lang="en-US" sz="3200" dirty="0">
              <a:solidFill>
                <a:srgbClr val="000000"/>
              </a:solidFill>
              <a:cs typeface="Calibri"/>
            </a:endParaRPr>
          </a:p>
          <a:p>
            <a:pPr marL="1714500" lvl="2" indent="-514350" algn="l">
              <a:buAutoNum type="arabicPeriod"/>
            </a:pPr>
            <a:r>
              <a:rPr lang="en-US" sz="3200" dirty="0">
                <a:solidFill>
                  <a:srgbClr val="000000"/>
                </a:solidFill>
                <a:highlight>
                  <a:srgbClr val="00FFFF"/>
                </a:highlight>
                <a:cs typeface="Calibri"/>
              </a:rPr>
              <a:t>School/students enrolled in L1 pilot standard(s) </a:t>
            </a:r>
            <a:endParaRPr lang="en-US" sz="3200" dirty="0">
              <a:solidFill>
                <a:srgbClr val="000000"/>
              </a:solidFill>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3"/>
          <a:stretch>
            <a:fillRect/>
          </a:stretch>
        </p:blipFill>
        <p:spPr>
          <a:xfrm>
            <a:off x="5809672" y="441464"/>
            <a:ext cx="5872017" cy="987435"/>
          </a:xfrm>
          <a:prstGeom prst="rect">
            <a:avLst/>
          </a:prstGeom>
        </p:spPr>
      </p:pic>
    </p:spTree>
    <p:extLst>
      <p:ext uri="{BB962C8B-B14F-4D97-AF65-F5344CB8AC3E}">
        <p14:creationId xmlns:p14="http://schemas.microsoft.com/office/powerpoint/2010/main" val="147100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110834" y="1655695"/>
            <a:ext cx="11968017" cy="4652637"/>
          </a:xfrm>
        </p:spPr>
        <p:txBody>
          <a:bodyPr vert="horz" lIns="91440" tIns="45720" rIns="91440" bIns="45720" rtlCol="0" anchor="t">
            <a:noAutofit/>
          </a:bodyPr>
          <a:lstStyle/>
          <a:p>
            <a:pPr marL="182880" lvl="1" algn="l"/>
            <a:r>
              <a:rPr lang="en-US" sz="3200" dirty="0">
                <a:highlight>
                  <a:srgbClr val="00FFFF"/>
                </a:highlight>
                <a:ea typeface="+mn-lt"/>
                <a:cs typeface="+mn-lt"/>
                <a:hlinkClick r:id="rId2"/>
              </a:rPr>
              <a:t>LIT</a:t>
            </a:r>
            <a:r>
              <a:rPr lang="en-US" sz="3200" dirty="0">
                <a:highlight>
                  <a:srgbClr val="00FFFF"/>
                </a:highlight>
                <a:ea typeface="+mn-lt"/>
                <a:cs typeface="+mn-lt"/>
              </a:rPr>
              <a:t> </a:t>
            </a:r>
            <a:r>
              <a:rPr lang="en-US" sz="3200" dirty="0">
                <a:highlight>
                  <a:srgbClr val="00FFFF"/>
                </a:highlight>
                <a:ea typeface="+mn-lt"/>
                <a:cs typeface="+mn-lt"/>
                <a:hlinkClick r:id="rId3"/>
              </a:rPr>
              <a:t>NUM</a:t>
            </a:r>
            <a:r>
              <a:rPr lang="en-US" sz="3200" dirty="0">
                <a:highlight>
                  <a:srgbClr val="00FFFF"/>
                </a:highlight>
                <a:ea typeface="+mn-lt"/>
                <a:cs typeface="+mn-lt"/>
              </a:rPr>
              <a:t> | </a:t>
            </a:r>
            <a:r>
              <a:rPr lang="en-US" sz="3200" dirty="0">
                <a:highlight>
                  <a:srgbClr val="00FFFF"/>
                </a:highlight>
                <a:ea typeface="+mn-lt"/>
                <a:cs typeface="+mn-lt"/>
                <a:hlinkClick r:id="rId4"/>
              </a:rPr>
              <a:t>TRM</a:t>
            </a:r>
            <a:r>
              <a:rPr lang="en-US" sz="3200" dirty="0">
                <a:highlight>
                  <a:srgbClr val="00FFFF"/>
                </a:highlight>
                <a:ea typeface="+mn-lt"/>
                <a:cs typeface="+mn-lt"/>
              </a:rPr>
              <a:t> </a:t>
            </a:r>
            <a:r>
              <a:rPr lang="en-US" sz="3200" dirty="0">
                <a:highlight>
                  <a:srgbClr val="00FFFF"/>
                </a:highlight>
                <a:ea typeface="+mn-lt"/>
                <a:cs typeface="+mn-lt"/>
                <a:hlinkClick r:id="rId5"/>
              </a:rPr>
              <a:t>TP</a:t>
            </a:r>
            <a:r>
              <a:rPr lang="en-US" sz="3200" dirty="0">
                <a:solidFill>
                  <a:srgbClr val="000000"/>
                </a:solidFill>
                <a:highlight>
                  <a:srgbClr val="00FFFF"/>
                </a:highlight>
                <a:ea typeface="+mn-lt"/>
                <a:cs typeface="+mn-lt"/>
              </a:rPr>
              <a:t> Co-requisite </a:t>
            </a:r>
          </a:p>
          <a:p>
            <a:pPr marL="182880" lvl="1" algn="l"/>
            <a:r>
              <a:rPr lang="en-US" sz="3200" dirty="0">
                <a:solidFill>
                  <a:schemeClr val="bg2">
                    <a:lumMod val="50000"/>
                  </a:schemeClr>
                </a:solidFill>
                <a:cs typeface="Calibri"/>
              </a:rPr>
              <a:t>Literacy and Numeracy | </a:t>
            </a:r>
            <a:r>
              <a:rPr lang="en-US" sz="3200" dirty="0" err="1">
                <a:solidFill>
                  <a:schemeClr val="bg2">
                    <a:lumMod val="50000"/>
                  </a:schemeClr>
                </a:solidFill>
                <a:cs typeface="Calibri"/>
              </a:rPr>
              <a:t>Te</a:t>
            </a:r>
            <a:r>
              <a:rPr lang="en-US" sz="3200" dirty="0">
                <a:solidFill>
                  <a:schemeClr val="bg2">
                    <a:lumMod val="50000"/>
                  </a:schemeClr>
                </a:solidFill>
                <a:cs typeface="Calibri"/>
              </a:rPr>
              <a:t> </a:t>
            </a:r>
            <a:r>
              <a:rPr lang="en-US" sz="3200" dirty="0" err="1">
                <a:solidFill>
                  <a:schemeClr val="bg2">
                    <a:lumMod val="50000"/>
                  </a:schemeClr>
                </a:solidFill>
                <a:cs typeface="Calibri"/>
              </a:rPr>
              <a:t>Reo</a:t>
            </a:r>
            <a:r>
              <a:rPr lang="en-US" sz="3200" dirty="0">
                <a:solidFill>
                  <a:schemeClr val="bg2">
                    <a:lumMod val="50000"/>
                  </a:schemeClr>
                </a:solidFill>
                <a:cs typeface="Calibri"/>
              </a:rPr>
              <a:t> </a:t>
            </a:r>
            <a:r>
              <a:rPr lang="en-US" sz="3200" dirty="0" err="1">
                <a:solidFill>
                  <a:schemeClr val="bg2">
                    <a:lumMod val="50000"/>
                  </a:schemeClr>
                </a:solidFill>
                <a:cs typeface="Calibri"/>
              </a:rPr>
              <a:t>Matatini</a:t>
            </a:r>
            <a:r>
              <a:rPr lang="en-US" sz="3200" dirty="0">
                <a:solidFill>
                  <a:schemeClr val="bg2">
                    <a:lumMod val="50000"/>
                  </a:schemeClr>
                </a:solidFill>
                <a:cs typeface="Calibri"/>
              </a:rPr>
              <a:t> me </a:t>
            </a:r>
            <a:r>
              <a:rPr lang="en-US" sz="3200" dirty="0" err="1">
                <a:solidFill>
                  <a:schemeClr val="bg2">
                    <a:lumMod val="50000"/>
                  </a:schemeClr>
                </a:solidFill>
                <a:cs typeface="Calibri"/>
              </a:rPr>
              <a:t>te</a:t>
            </a:r>
            <a:r>
              <a:rPr lang="en-US" sz="3200" dirty="0">
                <a:solidFill>
                  <a:schemeClr val="bg2">
                    <a:lumMod val="50000"/>
                  </a:schemeClr>
                </a:solidFill>
                <a:cs typeface="Calibri"/>
              </a:rPr>
              <a:t> </a:t>
            </a:r>
            <a:r>
              <a:rPr lang="en-US" sz="3200" dirty="0" err="1">
                <a:solidFill>
                  <a:schemeClr val="bg2">
                    <a:lumMod val="50000"/>
                  </a:schemeClr>
                </a:solidFill>
                <a:cs typeface="Calibri"/>
              </a:rPr>
              <a:t>Pāngarau</a:t>
            </a:r>
            <a:endParaRPr lang="en-US" sz="3200" dirty="0">
              <a:solidFill>
                <a:schemeClr val="bg2">
                  <a:lumMod val="50000"/>
                </a:schemeClr>
              </a:solidFill>
              <a:cs typeface="Calibri"/>
            </a:endParaRPr>
          </a:p>
          <a:p>
            <a:pPr marL="182880" lvl="1" algn="l"/>
            <a:r>
              <a:rPr lang="en-US" sz="2800" i="1" dirty="0">
                <a:solidFill>
                  <a:srgbClr val="000000"/>
                </a:solidFill>
                <a:cs typeface="Calibri"/>
              </a:rPr>
              <a:t>The ‘co-requisites’ are CAAs (Common Assessment Activities) delivered digitally</a:t>
            </a:r>
          </a:p>
          <a:p>
            <a:pPr marL="182880" lvl="1" algn="l"/>
            <a:endParaRPr lang="en-US" sz="3200" dirty="0">
              <a:solidFill>
                <a:srgbClr val="000000"/>
              </a:solidFill>
              <a:cs typeface="Calibri"/>
            </a:endParaRPr>
          </a:p>
          <a:p>
            <a:pPr marL="1714500" lvl="2" indent="-514350" algn="l">
              <a:buFont typeface="Arial" panose="020B0604020202020204" pitchFamily="34" charset="0"/>
              <a:buAutoNum type="arabicPeriod"/>
            </a:pPr>
            <a:endParaRPr lang="en-US" sz="3200" dirty="0">
              <a:solidFill>
                <a:srgbClr val="000000"/>
              </a:solidFill>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6"/>
          <a:stretch>
            <a:fillRect/>
          </a:stretch>
        </p:blipFill>
        <p:spPr>
          <a:xfrm>
            <a:off x="5809672" y="441464"/>
            <a:ext cx="5872017" cy="987435"/>
          </a:xfrm>
          <a:prstGeom prst="rect">
            <a:avLst/>
          </a:prstGeom>
        </p:spPr>
      </p:pic>
      <p:graphicFrame>
        <p:nvGraphicFramePr>
          <p:cNvPr id="2" name="Table 3">
            <a:extLst>
              <a:ext uri="{FF2B5EF4-FFF2-40B4-BE49-F238E27FC236}">
                <a16:creationId xmlns:a16="http://schemas.microsoft.com/office/drawing/2014/main" id="{531A19B7-088C-5FBB-4E84-5BF0FF1F4919}"/>
              </a:ext>
            </a:extLst>
          </p:cNvPr>
          <p:cNvGraphicFramePr>
            <a:graphicFrameLocks noGrp="1"/>
          </p:cNvGraphicFramePr>
          <p:nvPr>
            <p:extLst>
              <p:ext uri="{D42A27DB-BD31-4B8C-83A1-F6EECF244321}">
                <p14:modId xmlns:p14="http://schemas.microsoft.com/office/powerpoint/2010/main" val="2798069390"/>
              </p:ext>
            </p:extLst>
          </p:nvPr>
        </p:nvGraphicFramePr>
        <p:xfrm>
          <a:off x="1170526" y="3390536"/>
          <a:ext cx="9538427" cy="3144592"/>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1719121079"/>
                    </a:ext>
                  </a:extLst>
                </a:gridCol>
                <a:gridCol w="1986642">
                  <a:extLst>
                    <a:ext uri="{9D8B030D-6E8A-4147-A177-3AD203B41FA5}">
                      <a16:colId xmlns:a16="http://schemas.microsoft.com/office/drawing/2014/main" val="1067602662"/>
                    </a:ext>
                  </a:extLst>
                </a:gridCol>
                <a:gridCol w="798285">
                  <a:extLst>
                    <a:ext uri="{9D8B030D-6E8A-4147-A177-3AD203B41FA5}">
                      <a16:colId xmlns:a16="http://schemas.microsoft.com/office/drawing/2014/main" val="503326688"/>
                    </a:ext>
                  </a:extLst>
                </a:gridCol>
                <a:gridCol w="2458357">
                  <a:extLst>
                    <a:ext uri="{9D8B030D-6E8A-4147-A177-3AD203B41FA5}">
                      <a16:colId xmlns:a16="http://schemas.microsoft.com/office/drawing/2014/main" val="618296545"/>
                    </a:ext>
                  </a:extLst>
                </a:gridCol>
                <a:gridCol w="2580643">
                  <a:extLst>
                    <a:ext uri="{9D8B030D-6E8A-4147-A177-3AD203B41FA5}">
                      <a16:colId xmlns:a16="http://schemas.microsoft.com/office/drawing/2014/main" val="62512541"/>
                    </a:ext>
                  </a:extLst>
                </a:gridCol>
              </a:tblGrid>
              <a:tr h="734785">
                <a:tc>
                  <a:txBody>
                    <a:bodyPr/>
                    <a:lstStyle/>
                    <a:p>
                      <a:r>
                        <a:rPr lang="en-US" dirty="0"/>
                        <a:t>Unit Standard</a:t>
                      </a:r>
                    </a:p>
                  </a:txBody>
                  <a:tcPr anchor="ctr"/>
                </a:tc>
                <a:tc>
                  <a:txBody>
                    <a:bodyPr/>
                    <a:lstStyle/>
                    <a:p>
                      <a:r>
                        <a:rPr lang="en-US" dirty="0"/>
                        <a:t>Title</a:t>
                      </a:r>
                    </a:p>
                  </a:txBody>
                  <a:tcPr anchor="ctr"/>
                </a:tc>
                <a:tc>
                  <a:txBody>
                    <a:bodyPr/>
                    <a:lstStyle/>
                    <a:p>
                      <a:r>
                        <a:rPr lang="en-US" dirty="0"/>
                        <a:t>Code</a:t>
                      </a:r>
                    </a:p>
                  </a:txBody>
                  <a:tcPr anchor="ctr"/>
                </a:tc>
                <a:tc>
                  <a:txBody>
                    <a:bodyPr/>
                    <a:lstStyle/>
                    <a:p>
                      <a:pPr algn="ctr"/>
                      <a:r>
                        <a:rPr lang="en-US" dirty="0"/>
                        <a:t>Assessment Event One </a:t>
                      </a:r>
                      <a:endParaRPr lang="en-US"/>
                    </a:p>
                  </a:txBody>
                  <a:tcPr anchor="ctr"/>
                </a:tc>
                <a:tc>
                  <a:txBody>
                    <a:bodyPr/>
                    <a:lstStyle/>
                    <a:p>
                      <a:pPr algn="ctr"/>
                      <a:r>
                        <a:rPr lang="en-US" dirty="0"/>
                        <a:t>Assessment Event Two</a:t>
                      </a:r>
                    </a:p>
                  </a:txBody>
                  <a:tcPr anchor="ctr"/>
                </a:tc>
                <a:extLst>
                  <a:ext uri="{0D108BD9-81ED-4DB2-BD59-A6C34878D82A}">
                    <a16:rowId xmlns:a16="http://schemas.microsoft.com/office/drawing/2014/main" val="374143057"/>
                  </a:ext>
                </a:extLst>
              </a:tr>
              <a:tr h="484324">
                <a:tc>
                  <a:txBody>
                    <a:bodyPr/>
                    <a:lstStyle/>
                    <a:p>
                      <a:pPr lvl="0">
                        <a:buNone/>
                      </a:pPr>
                      <a:r>
                        <a:rPr lang="en-US" sz="1800" b="0" i="0" u="none" strike="noStrike" noProof="0" dirty="0">
                          <a:solidFill>
                            <a:srgbClr val="000000"/>
                          </a:solidFill>
                          <a:latin typeface="Calibri"/>
                          <a:hlinkClick r:id="rId7"/>
                        </a:rPr>
                        <a:t>US 32403 v1</a:t>
                      </a:r>
                      <a:endParaRPr lang="en-US" i="0" dirty="0"/>
                    </a:p>
                  </a:txBody>
                  <a:tcPr/>
                </a:tc>
                <a:tc>
                  <a:txBody>
                    <a:bodyPr/>
                    <a:lstStyle/>
                    <a:p>
                      <a:pPr lvl="0">
                        <a:buNone/>
                      </a:pPr>
                      <a:r>
                        <a:rPr lang="en-US" sz="1800" b="0" i="0" u="none" strike="noStrike" noProof="0" dirty="0">
                          <a:latin typeface="Calibri"/>
                        </a:rPr>
                        <a:t>Literacy | Reading</a:t>
                      </a:r>
                      <a:endParaRPr lang="en-US" i="0" dirty="0"/>
                    </a:p>
                  </a:txBody>
                  <a:tcPr/>
                </a:tc>
                <a:tc>
                  <a:txBody>
                    <a:bodyPr/>
                    <a:lstStyle/>
                    <a:p>
                      <a:r>
                        <a:rPr lang="en-US" i="0" dirty="0"/>
                        <a:t>LITR</a:t>
                      </a:r>
                    </a:p>
                  </a:txBody>
                  <a:tcPr/>
                </a:tc>
                <a:tc>
                  <a:txBody>
                    <a:bodyPr/>
                    <a:lstStyle/>
                    <a:p>
                      <a:pPr lvl="0" algn="ctr">
                        <a:buNone/>
                      </a:pPr>
                      <a:r>
                        <a:rPr lang="en-US" sz="1800" b="0" i="0" u="none" strike="noStrike" noProof="0" dirty="0">
                          <a:latin typeface="Calibri"/>
                        </a:rPr>
                        <a:t>12-16 JUN = T2:Wk8</a:t>
                      </a:r>
                      <a:endParaRPr lang="en-US" i="0" dirty="0"/>
                    </a:p>
                  </a:txBody>
                  <a:tcPr/>
                </a:tc>
                <a:tc>
                  <a:txBody>
                    <a:bodyPr/>
                    <a:lstStyle/>
                    <a:p>
                      <a:pPr lvl="0" algn="ctr">
                        <a:lnSpc>
                          <a:spcPct val="100000"/>
                        </a:lnSpc>
                        <a:spcBef>
                          <a:spcPts val="0"/>
                        </a:spcBef>
                        <a:spcAft>
                          <a:spcPts val="0"/>
                        </a:spcAft>
                        <a:buNone/>
                      </a:pPr>
                      <a:r>
                        <a:rPr lang="en-US" sz="1800" b="0" i="0" u="none" strike="noStrike" noProof="0" dirty="0">
                          <a:solidFill>
                            <a:srgbClr val="000000"/>
                          </a:solidFill>
                          <a:latin typeface="Calibri"/>
                        </a:rPr>
                        <a:t>30 OCT-3 NOV = T4:Wk4</a:t>
                      </a:r>
                      <a:endParaRPr lang="en-US" sz="1800" b="0" i="0" u="none" strike="noStrike" noProof="0" dirty="0">
                        <a:latin typeface="Calibri"/>
                      </a:endParaRPr>
                    </a:p>
                  </a:txBody>
                  <a:tcPr/>
                </a:tc>
                <a:extLst>
                  <a:ext uri="{0D108BD9-81ED-4DB2-BD59-A6C34878D82A}">
                    <a16:rowId xmlns:a16="http://schemas.microsoft.com/office/drawing/2014/main" val="3010260885"/>
                  </a:ext>
                </a:extLst>
              </a:tr>
              <a:tr h="472511">
                <a:tc>
                  <a:txBody>
                    <a:bodyPr/>
                    <a:lstStyle/>
                    <a:p>
                      <a:pPr lvl="0">
                        <a:buNone/>
                      </a:pPr>
                      <a:r>
                        <a:rPr lang="en-US" sz="1800" b="0" i="0" u="none" strike="noStrike" noProof="0" dirty="0">
                          <a:solidFill>
                            <a:srgbClr val="000000"/>
                          </a:solidFill>
                          <a:latin typeface="Calibri"/>
                          <a:hlinkClick r:id="rId7"/>
                        </a:rPr>
                        <a:t>US 32405 v2</a:t>
                      </a:r>
                      <a:endParaRPr lang="en-US" i="0" dirty="0"/>
                    </a:p>
                  </a:txBody>
                  <a:tcPr/>
                </a:tc>
                <a:tc>
                  <a:txBody>
                    <a:bodyPr/>
                    <a:lstStyle/>
                    <a:p>
                      <a:pPr lvl="0">
                        <a:buNone/>
                      </a:pPr>
                      <a:r>
                        <a:rPr lang="en-US" sz="1800" b="0" i="0" u="none" strike="noStrike" noProof="0" dirty="0">
                          <a:latin typeface="Calibri"/>
                        </a:rPr>
                        <a:t>Literacy | Writing</a:t>
                      </a:r>
                      <a:endParaRPr lang="en-US" i="0" dirty="0"/>
                    </a:p>
                  </a:txBody>
                  <a:tcPr/>
                </a:tc>
                <a:tc>
                  <a:txBody>
                    <a:bodyPr/>
                    <a:lstStyle/>
                    <a:p>
                      <a:r>
                        <a:rPr lang="en-US" i="0" dirty="0"/>
                        <a:t>LITW</a:t>
                      </a:r>
                    </a:p>
                  </a:txBody>
                  <a:tcPr/>
                </a:tc>
                <a:tc>
                  <a:txBody>
                    <a:bodyPr/>
                    <a:lstStyle/>
                    <a:p>
                      <a:pPr algn="ctr"/>
                      <a:r>
                        <a:rPr lang="en-US" i="0" dirty="0"/>
                        <a:t>"</a:t>
                      </a:r>
                    </a:p>
                  </a:txBody>
                  <a:tcPr/>
                </a:tc>
                <a:tc>
                  <a:txBody>
                    <a:bodyPr/>
                    <a:lstStyle/>
                    <a:p>
                      <a:pPr algn="ctr"/>
                      <a:r>
                        <a:rPr lang="en-US" i="0" dirty="0"/>
                        <a:t>"</a:t>
                      </a:r>
                    </a:p>
                  </a:txBody>
                  <a:tcPr/>
                </a:tc>
                <a:extLst>
                  <a:ext uri="{0D108BD9-81ED-4DB2-BD59-A6C34878D82A}">
                    <a16:rowId xmlns:a16="http://schemas.microsoft.com/office/drawing/2014/main" val="2010172463"/>
                  </a:ext>
                </a:extLst>
              </a:tr>
              <a:tr h="484324">
                <a:tc>
                  <a:txBody>
                    <a:bodyPr/>
                    <a:lstStyle/>
                    <a:p>
                      <a:pPr lvl="0">
                        <a:buNone/>
                      </a:pPr>
                      <a:r>
                        <a:rPr lang="en-US" sz="1800" b="0" i="0" u="none" strike="noStrike" noProof="0" dirty="0">
                          <a:solidFill>
                            <a:srgbClr val="000000"/>
                          </a:solidFill>
                          <a:latin typeface="Calibri"/>
                          <a:hlinkClick r:id="rId8"/>
                        </a:rPr>
                        <a:t>US 32406 v2</a:t>
                      </a:r>
                      <a:endParaRPr lang="en-US" i="0" dirty="0"/>
                    </a:p>
                  </a:txBody>
                  <a:tcPr/>
                </a:tc>
                <a:tc>
                  <a:txBody>
                    <a:bodyPr/>
                    <a:lstStyle/>
                    <a:p>
                      <a:pPr lvl="0">
                        <a:buNone/>
                      </a:pPr>
                      <a:r>
                        <a:rPr lang="en-US" sz="1800" b="0" i="0" u="none" strike="noStrike" noProof="0" dirty="0">
                          <a:latin typeface="Calibri"/>
                        </a:rPr>
                        <a:t>Numeracy</a:t>
                      </a:r>
                      <a:endParaRPr lang="en-US" i="0" dirty="0"/>
                    </a:p>
                  </a:txBody>
                  <a:tcPr/>
                </a:tc>
                <a:tc>
                  <a:txBody>
                    <a:bodyPr/>
                    <a:lstStyle/>
                    <a:p>
                      <a:r>
                        <a:rPr lang="en-US" i="0" dirty="0"/>
                        <a:t>NUME</a:t>
                      </a:r>
                    </a:p>
                  </a:txBody>
                  <a:tcPr/>
                </a:tc>
                <a:tc>
                  <a:txBody>
                    <a:bodyPr/>
                    <a:lstStyle/>
                    <a:p>
                      <a:pPr algn="ctr"/>
                      <a:r>
                        <a:rPr lang="en-US" i="0" dirty="0"/>
                        <a:t>"</a:t>
                      </a:r>
                    </a:p>
                  </a:txBody>
                  <a:tcPr/>
                </a:tc>
                <a:tc>
                  <a:txBody>
                    <a:bodyPr/>
                    <a:lstStyle/>
                    <a:p>
                      <a:pPr algn="ctr"/>
                      <a:r>
                        <a:rPr lang="en-US" i="0" dirty="0"/>
                        <a:t>"</a:t>
                      </a:r>
                    </a:p>
                  </a:txBody>
                  <a:tcPr/>
                </a:tc>
                <a:extLst>
                  <a:ext uri="{0D108BD9-81ED-4DB2-BD59-A6C34878D82A}">
                    <a16:rowId xmlns:a16="http://schemas.microsoft.com/office/drawing/2014/main" val="1533996588"/>
                  </a:ext>
                </a:extLst>
              </a:tr>
              <a:tr h="484324">
                <a:tc>
                  <a:txBody>
                    <a:bodyPr/>
                    <a:lstStyle/>
                    <a:p>
                      <a:pPr lvl="0">
                        <a:buNone/>
                      </a:pPr>
                      <a:r>
                        <a:rPr lang="en-US" sz="1800" b="0" i="0" u="none" strike="noStrike" noProof="0" dirty="0">
                          <a:solidFill>
                            <a:srgbClr val="000000"/>
                          </a:solidFill>
                          <a:latin typeface="Calibri"/>
                          <a:hlinkClick r:id="rId9"/>
                        </a:rPr>
                        <a:t>US 32414 v1</a:t>
                      </a:r>
                      <a:endParaRPr lang="en-US" i="0" dirty="0"/>
                    </a:p>
                  </a:txBody>
                  <a:tcPr/>
                </a:tc>
                <a:tc>
                  <a:txBody>
                    <a:bodyPr/>
                    <a:lstStyle/>
                    <a:p>
                      <a:pPr lvl="0">
                        <a:buNone/>
                      </a:pPr>
                      <a:r>
                        <a:rPr lang="en-US" sz="1800" b="0" i="0" u="none" strike="noStrike" noProof="0" dirty="0" err="1">
                          <a:solidFill>
                            <a:srgbClr val="000000"/>
                          </a:solidFill>
                          <a:latin typeface="Calibri"/>
                        </a:rPr>
                        <a:t>Te</a:t>
                      </a:r>
                      <a:r>
                        <a:rPr lang="en-US" sz="1800" b="0" i="0" u="none" strike="noStrike" noProof="0" dirty="0">
                          <a:solidFill>
                            <a:srgbClr val="000000"/>
                          </a:solidFill>
                          <a:latin typeface="Calibri"/>
                        </a:rPr>
                        <a:t> Reo </a:t>
                      </a:r>
                      <a:r>
                        <a:rPr lang="en-US" sz="1800" b="0" i="0" u="none" strike="noStrike" noProof="0" dirty="0" err="1">
                          <a:solidFill>
                            <a:srgbClr val="000000"/>
                          </a:solidFill>
                          <a:latin typeface="Calibri"/>
                        </a:rPr>
                        <a:t>Matatini</a:t>
                      </a:r>
                      <a:endParaRPr lang="en-US" i="0" dirty="0"/>
                    </a:p>
                  </a:txBody>
                  <a:tcPr/>
                </a:tc>
                <a:tc>
                  <a:txBody>
                    <a:bodyPr/>
                    <a:lstStyle/>
                    <a:p>
                      <a:r>
                        <a:rPr lang="en-US" i="0" dirty="0"/>
                        <a:t>MATA</a:t>
                      </a:r>
                    </a:p>
                  </a:txBody>
                  <a:tcPr/>
                </a:tc>
                <a:tc>
                  <a:txBody>
                    <a:bodyPr/>
                    <a:lstStyle/>
                    <a:p>
                      <a:pPr algn="ctr"/>
                      <a:r>
                        <a:rPr lang="en-US" i="0" dirty="0"/>
                        <a:t>"</a:t>
                      </a:r>
                    </a:p>
                  </a:txBody>
                  <a:tcPr/>
                </a:tc>
                <a:tc>
                  <a:txBody>
                    <a:bodyPr/>
                    <a:lstStyle/>
                    <a:p>
                      <a:pPr lvl="0" algn="ctr">
                        <a:buNone/>
                      </a:pPr>
                      <a:r>
                        <a:rPr lang="en-US" sz="1800" b="0" i="0" u="none" strike="noStrike" noProof="0" dirty="0">
                          <a:latin typeface="Calibri"/>
                        </a:rPr>
                        <a:t>6-10 NOV = T4:Wk5</a:t>
                      </a:r>
                      <a:endParaRPr lang="en-US" i="0" dirty="0"/>
                    </a:p>
                  </a:txBody>
                  <a:tcPr/>
                </a:tc>
                <a:extLst>
                  <a:ext uri="{0D108BD9-81ED-4DB2-BD59-A6C34878D82A}">
                    <a16:rowId xmlns:a16="http://schemas.microsoft.com/office/drawing/2014/main" val="898843387"/>
                  </a:ext>
                </a:extLst>
              </a:tr>
              <a:tr h="484324">
                <a:tc>
                  <a:txBody>
                    <a:bodyPr/>
                    <a:lstStyle/>
                    <a:p>
                      <a:pPr lvl="0">
                        <a:buNone/>
                      </a:pPr>
                      <a:r>
                        <a:rPr lang="en-US" sz="1800" b="0" i="0" u="none" strike="noStrike" noProof="0" dirty="0">
                          <a:solidFill>
                            <a:srgbClr val="000000"/>
                          </a:solidFill>
                          <a:latin typeface="Calibri"/>
                          <a:hlinkClick r:id="rId10"/>
                        </a:rPr>
                        <a:t>US 32412 v1</a:t>
                      </a:r>
                      <a:endParaRPr lang="en-US" i="0" dirty="0"/>
                    </a:p>
                  </a:txBody>
                  <a:tcPr/>
                </a:tc>
                <a:tc>
                  <a:txBody>
                    <a:bodyPr/>
                    <a:lstStyle/>
                    <a:p>
                      <a:pPr lvl="0">
                        <a:buNone/>
                      </a:pPr>
                      <a:r>
                        <a:rPr lang="en-US" sz="1800" b="0" i="0" u="none" strike="noStrike" noProof="0" dirty="0" err="1">
                          <a:latin typeface="Calibri"/>
                        </a:rPr>
                        <a:t>Pāngarau</a:t>
                      </a:r>
                      <a:endParaRPr lang="en-US" i="0" dirty="0"/>
                    </a:p>
                  </a:txBody>
                  <a:tcPr/>
                </a:tc>
                <a:tc>
                  <a:txBody>
                    <a:bodyPr/>
                    <a:lstStyle/>
                    <a:p>
                      <a:r>
                        <a:rPr lang="en-US" i="0" dirty="0"/>
                        <a:t>PANG</a:t>
                      </a:r>
                    </a:p>
                  </a:txBody>
                  <a:tcPr/>
                </a:tc>
                <a:tc>
                  <a:txBody>
                    <a:bodyPr/>
                    <a:lstStyle/>
                    <a:p>
                      <a:pPr lvl="0" algn="ctr">
                        <a:buNone/>
                      </a:pPr>
                      <a:r>
                        <a:rPr lang="en-US" sz="1800" b="0" i="0" u="none" strike="noStrike" noProof="0" dirty="0">
                          <a:latin typeface="Calibri"/>
                        </a:rPr>
                        <a:t>6-9 JUN = T2:Wk7</a:t>
                      </a:r>
                      <a:endParaRPr lang="en-US" i="0" dirty="0"/>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Calibri"/>
                        </a:rPr>
                        <a:t>30 OCT-3 NOV = T4:Wk4</a:t>
                      </a:r>
                      <a:endParaRPr lang="en-US" sz="1800" b="0" i="0" u="none" strike="noStrike" noProof="0" dirty="0">
                        <a:latin typeface="Calibri"/>
                      </a:endParaRPr>
                    </a:p>
                  </a:txBody>
                  <a:tcPr/>
                </a:tc>
                <a:extLst>
                  <a:ext uri="{0D108BD9-81ED-4DB2-BD59-A6C34878D82A}">
                    <a16:rowId xmlns:a16="http://schemas.microsoft.com/office/drawing/2014/main" val="926621791"/>
                  </a:ext>
                </a:extLst>
              </a:tr>
            </a:tbl>
          </a:graphicData>
        </a:graphic>
      </p:graphicFrame>
    </p:spTree>
    <p:extLst>
      <p:ext uri="{BB962C8B-B14F-4D97-AF65-F5344CB8AC3E}">
        <p14:creationId xmlns:p14="http://schemas.microsoft.com/office/powerpoint/2010/main" val="382379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9" name="Picture 8" descr="Graphical user interface&#10;&#10;Description automatically generated">
            <a:extLst>
              <a:ext uri="{FF2B5EF4-FFF2-40B4-BE49-F238E27FC236}">
                <a16:creationId xmlns:a16="http://schemas.microsoft.com/office/drawing/2014/main" id="{266D2E8A-D758-60C2-994A-2F686B671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342900"/>
            <a:ext cx="8712200" cy="6172200"/>
          </a:xfrm>
          <a:prstGeom prst="rect">
            <a:avLst/>
          </a:prstGeom>
        </p:spPr>
      </p:pic>
    </p:spTree>
    <p:extLst>
      <p:ext uri="{BB962C8B-B14F-4D97-AF65-F5344CB8AC3E}">
        <p14:creationId xmlns:p14="http://schemas.microsoft.com/office/powerpoint/2010/main" val="181485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2070" y="1452208"/>
            <a:ext cx="11702602" cy="5152647"/>
          </a:xfrm>
        </p:spPr>
        <p:txBody>
          <a:bodyPr vert="horz" lIns="91440" tIns="45720" rIns="91440" bIns="45720" rtlCol="0" anchor="t">
            <a:noAutofit/>
          </a:bodyPr>
          <a:lstStyle/>
          <a:p>
            <a:pPr marL="182880" lvl="1" algn="l"/>
            <a:r>
              <a:rPr lang="en-US" sz="3600" dirty="0"/>
              <a:t>Getting your school ready for </a:t>
            </a:r>
            <a:r>
              <a:rPr lang="en-US" sz="3600" dirty="0">
                <a:ea typeface="+mn-lt"/>
                <a:cs typeface="+mn-lt"/>
              </a:rPr>
              <a:t>LITNUM | TRMTP</a:t>
            </a:r>
            <a:r>
              <a:rPr lang="en-US" sz="3600" dirty="0"/>
              <a:t>:</a:t>
            </a:r>
            <a:endParaRPr lang="en-US" sz="1200" dirty="0">
              <a:cs typeface="Calibri"/>
            </a:endParaRPr>
          </a:p>
          <a:p>
            <a:pPr marL="182880" lvl="1" algn="l"/>
            <a:endParaRPr lang="en-US" sz="1200" dirty="0">
              <a:cs typeface="Calibri"/>
            </a:endParaRPr>
          </a:p>
          <a:p>
            <a:pPr marL="925830" lvl="1" indent="-742950" algn="l">
              <a:buAutoNum type="arabicPeriod"/>
            </a:pPr>
            <a:r>
              <a:rPr lang="en-US" sz="2800" dirty="0">
                <a:cs typeface="Calibri"/>
              </a:rPr>
              <a:t>How many students will be entered for LITNUM | TRMTP? </a:t>
            </a:r>
          </a:p>
          <a:p>
            <a:pPr marL="640080" lvl="2" algn="l"/>
            <a:r>
              <a:rPr lang="en-US" sz="2800" dirty="0">
                <a:cs typeface="Calibri"/>
              </a:rPr>
              <a:t>	</a:t>
            </a:r>
            <a:r>
              <a:rPr lang="en-US" sz="2400" dirty="0">
                <a:cs typeface="Calibri"/>
              </a:rPr>
              <a:t>The guideline is to ‘assess when ready’ </a:t>
            </a:r>
            <a:r>
              <a:rPr lang="en-US" sz="2400" dirty="0" err="1">
                <a:cs typeface="Calibri"/>
              </a:rPr>
              <a:t>i.e</a:t>
            </a:r>
            <a:r>
              <a:rPr lang="en-US" sz="2400" dirty="0">
                <a:cs typeface="Calibri"/>
              </a:rPr>
              <a:t> student has control of curriculum level 4 	and is ready to work at curriculum level 5. </a:t>
            </a:r>
          </a:p>
          <a:p>
            <a:pPr marL="1554480" lvl="4" algn="l"/>
            <a:r>
              <a:rPr lang="en-US" sz="2400" dirty="0">
                <a:cs typeface="Calibri"/>
              </a:rPr>
              <a:t>Examples: </a:t>
            </a:r>
          </a:p>
          <a:p>
            <a:pPr marL="1897380" lvl="4" indent="-342900" algn="l">
              <a:buFont typeface="Arial" panose="020B0604020202020204" pitchFamily="34" charset="0"/>
              <a:buChar char="•"/>
            </a:pPr>
            <a:r>
              <a:rPr lang="en-US" sz="2400" dirty="0">
                <a:cs typeface="Calibri"/>
              </a:rPr>
              <a:t>Some Year 10 classes</a:t>
            </a:r>
          </a:p>
          <a:p>
            <a:pPr marL="1897380" lvl="4" indent="-342900" algn="l">
              <a:buFont typeface="Arial" panose="020B0604020202020204" pitchFamily="34" charset="0"/>
              <a:buChar char="•"/>
            </a:pPr>
            <a:r>
              <a:rPr lang="en-US" sz="2400" dirty="0">
                <a:cs typeface="Calibri"/>
              </a:rPr>
              <a:t>All Year 10s</a:t>
            </a:r>
          </a:p>
          <a:p>
            <a:pPr marL="1897380" lvl="4" indent="-342900" algn="l">
              <a:buFont typeface="Arial" panose="020B0604020202020204" pitchFamily="34" charset="0"/>
              <a:buChar char="•"/>
            </a:pPr>
            <a:r>
              <a:rPr lang="en-US" sz="2400" dirty="0">
                <a:cs typeface="Calibri"/>
              </a:rPr>
              <a:t>Some Year 11 classes or students</a:t>
            </a:r>
          </a:p>
          <a:p>
            <a:pPr marL="1897380" lvl="4" indent="-342900" algn="l">
              <a:buFont typeface="Arial" panose="020B0604020202020204" pitchFamily="34" charset="0"/>
              <a:buChar char="•"/>
            </a:pPr>
            <a:r>
              <a:rPr lang="en-US" sz="2400" dirty="0">
                <a:cs typeface="Calibri"/>
              </a:rPr>
              <a:t>Some Year 9s if they are ready</a:t>
            </a:r>
          </a:p>
          <a:p>
            <a:pPr marL="1897380" lvl="4" indent="-342900" algn="l">
              <a:buFont typeface="Arial" panose="020B0604020202020204" pitchFamily="34" charset="0"/>
              <a:buChar char="•"/>
            </a:pPr>
            <a:endParaRPr lang="en-US" sz="2400" dirty="0">
              <a:cs typeface="Calibri"/>
            </a:endParaRPr>
          </a:p>
          <a:p>
            <a:pPr marL="640080" lvl="2" algn="l"/>
            <a:r>
              <a:rPr lang="en-US" sz="2600" dirty="0">
                <a:cs typeface="Calibri"/>
              </a:rPr>
              <a:t>	</a:t>
            </a:r>
            <a:r>
              <a:rPr lang="en-US" sz="2400" dirty="0">
                <a:cs typeface="Calibri"/>
              </a:rPr>
              <a:t>Remember that the Co-requisite is mandatory in 2024.</a:t>
            </a:r>
          </a:p>
          <a:p>
            <a:pPr marL="1897380" lvl="4" indent="-342900" algn="l">
              <a:buFont typeface="Arial" panose="020B0604020202020204" pitchFamily="34" charset="0"/>
              <a:buChar char="•"/>
            </a:pPr>
            <a:endParaRPr lang="en-US" sz="2400" dirty="0">
              <a:cs typeface="Calibri"/>
            </a:endParaRPr>
          </a:p>
          <a:p>
            <a:pPr marL="182880" lvl="1" algn="l"/>
            <a:endParaRPr lang="en-US" sz="3600" dirty="0">
              <a:cs typeface="Calibri"/>
            </a:endParaRPr>
          </a:p>
          <a:p>
            <a:pPr marL="182880" lvl="1" algn="l"/>
            <a:endParaRPr lang="en-US" dirty="0">
              <a:cs typeface="Calibri"/>
            </a:endParaRPr>
          </a:p>
          <a:p>
            <a:pPr marL="1657350" lvl="2" indent="-457200" algn="l">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Tree>
    <p:extLst>
      <p:ext uri="{BB962C8B-B14F-4D97-AF65-F5344CB8AC3E}">
        <p14:creationId xmlns:p14="http://schemas.microsoft.com/office/powerpoint/2010/main" val="384644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2070" y="1452208"/>
            <a:ext cx="6925554" cy="5152647"/>
          </a:xfrm>
        </p:spPr>
        <p:txBody>
          <a:bodyPr vert="horz" lIns="91440" tIns="45720" rIns="91440" bIns="45720" rtlCol="0" anchor="t">
            <a:noAutofit/>
          </a:bodyPr>
          <a:lstStyle/>
          <a:p>
            <a:pPr marL="182880" lvl="1" algn="l"/>
            <a:r>
              <a:rPr lang="en-US" sz="3600" dirty="0"/>
              <a:t>Getting your school ready for </a:t>
            </a:r>
            <a:r>
              <a:rPr lang="en-US" sz="3600" dirty="0">
                <a:ea typeface="+mn-lt"/>
                <a:cs typeface="+mn-lt"/>
              </a:rPr>
              <a:t>LITNUM | TRMTP</a:t>
            </a:r>
            <a:r>
              <a:rPr lang="en-US" sz="3600" dirty="0"/>
              <a:t>:</a:t>
            </a:r>
            <a:endParaRPr lang="en-US" sz="1200" dirty="0">
              <a:cs typeface="Calibri"/>
            </a:endParaRPr>
          </a:p>
          <a:p>
            <a:pPr marL="182880" lvl="1" algn="l"/>
            <a:endParaRPr lang="en-US" sz="1200" dirty="0">
              <a:cs typeface="Calibri"/>
            </a:endParaRPr>
          </a:p>
          <a:p>
            <a:pPr marL="925830" lvl="1" indent="-742950" algn="l">
              <a:buFont typeface="+mj-lt"/>
              <a:buAutoNum type="arabicPeriod" startAt="2"/>
            </a:pPr>
            <a:r>
              <a:rPr lang="en-US" sz="2800" dirty="0">
                <a:solidFill>
                  <a:srgbClr val="000000"/>
                </a:solidFill>
                <a:cs typeface="Calibri"/>
              </a:rPr>
              <a:t>Check your school calendar and book venue(s) for the three separate CAAs based on number of students (including students with </a:t>
            </a:r>
            <a:r>
              <a:rPr lang="en-US" sz="2800" dirty="0">
                <a:solidFill>
                  <a:srgbClr val="000000"/>
                </a:solidFill>
                <a:cs typeface="Calibri"/>
                <a:hlinkClick r:id="rId2"/>
              </a:rPr>
              <a:t>SAC</a:t>
            </a:r>
            <a:r>
              <a:rPr lang="en-US" sz="2800" dirty="0">
                <a:solidFill>
                  <a:srgbClr val="000000"/>
                </a:solidFill>
                <a:cs typeface="Calibri"/>
              </a:rPr>
              <a:t>).</a:t>
            </a:r>
            <a:r>
              <a:rPr lang="en-US" sz="2800" dirty="0">
                <a:cs typeface="Calibri"/>
              </a:rPr>
              <a:t> </a:t>
            </a:r>
          </a:p>
          <a:p>
            <a:pPr marL="182880" lvl="1" algn="l"/>
            <a:r>
              <a:rPr lang="en-US" sz="2800" dirty="0">
                <a:cs typeface="Calibri"/>
              </a:rPr>
              <a:t>	</a:t>
            </a:r>
            <a:r>
              <a:rPr lang="en-US" sz="2400" dirty="0">
                <a:cs typeface="Calibri"/>
              </a:rPr>
              <a:t>Consider the student perspective when 	choosing days </a:t>
            </a:r>
            <a:r>
              <a:rPr lang="en-US" sz="2400" dirty="0" err="1">
                <a:cs typeface="Calibri"/>
              </a:rPr>
              <a:t>e.g</a:t>
            </a:r>
            <a:r>
              <a:rPr lang="en-US" sz="2400" dirty="0">
                <a:cs typeface="Calibri"/>
              </a:rPr>
              <a:t> one per day, not using a 	Monday or a Friday?</a:t>
            </a:r>
          </a:p>
          <a:p>
            <a:pPr marL="925830" lvl="1" indent="-742950" algn="l">
              <a:buAutoNum type="arabicPeriod" startAt="2"/>
            </a:pPr>
            <a:endParaRPr lang="en-US" sz="2200" dirty="0">
              <a:cs typeface="Calibri"/>
            </a:endParaRPr>
          </a:p>
          <a:p>
            <a:pPr marL="754380" lvl="1" indent="-571500" algn="l">
              <a:buChar char="•"/>
            </a:pPr>
            <a:endParaRPr lang="en-US" sz="3600" dirty="0">
              <a:cs typeface="Calibri"/>
            </a:endParaRPr>
          </a:p>
          <a:p>
            <a:pPr marL="182880" lvl="1" algn="l"/>
            <a:endParaRPr lang="en-US" dirty="0">
              <a:cs typeface="Calibri"/>
            </a:endParaRPr>
          </a:p>
          <a:p>
            <a:pPr marL="1657350" lvl="2" indent="-457200" algn="l">
              <a:buChar char="•"/>
            </a:pPr>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3"/>
          <a:stretch>
            <a:fillRect/>
          </a:stretch>
        </p:blipFill>
        <p:spPr>
          <a:xfrm>
            <a:off x="5809672" y="441464"/>
            <a:ext cx="5872017" cy="987435"/>
          </a:xfrm>
          <a:prstGeom prst="rect">
            <a:avLst/>
          </a:prstGeom>
        </p:spPr>
      </p:pic>
      <p:pic>
        <p:nvPicPr>
          <p:cNvPr id="4" name="Picture 3">
            <a:extLst>
              <a:ext uri="{FF2B5EF4-FFF2-40B4-BE49-F238E27FC236}">
                <a16:creationId xmlns:a16="http://schemas.microsoft.com/office/drawing/2014/main" id="{F8AF0BD5-71B4-1DF9-C921-6C904E2C749B}"/>
              </a:ext>
            </a:extLst>
          </p:cNvPr>
          <p:cNvPicPr>
            <a:picLocks noChangeAspect="1"/>
          </p:cNvPicPr>
          <p:nvPr/>
        </p:nvPicPr>
        <p:blipFill>
          <a:blip r:embed="rId4"/>
          <a:stretch>
            <a:fillRect/>
          </a:stretch>
        </p:blipFill>
        <p:spPr>
          <a:xfrm>
            <a:off x="7878537" y="1766962"/>
            <a:ext cx="3238500" cy="4752975"/>
          </a:xfrm>
          <a:prstGeom prst="rect">
            <a:avLst/>
          </a:prstGeom>
        </p:spPr>
      </p:pic>
    </p:spTree>
    <p:extLst>
      <p:ext uri="{BB962C8B-B14F-4D97-AF65-F5344CB8AC3E}">
        <p14:creationId xmlns:p14="http://schemas.microsoft.com/office/powerpoint/2010/main" val="32307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82070" y="1967113"/>
            <a:ext cx="11702602" cy="4114091"/>
          </a:xfrm>
        </p:spPr>
        <p:txBody>
          <a:bodyPr vert="horz" lIns="91440" tIns="45720" rIns="91440" bIns="45720" rtlCol="0" anchor="t">
            <a:noAutofit/>
          </a:bodyPr>
          <a:lstStyle/>
          <a:p>
            <a:pPr marL="182880" lvl="1" algn="l"/>
            <a:r>
              <a:rPr lang="en-US" sz="3600" dirty="0"/>
              <a:t>Getting your school ready for </a:t>
            </a:r>
            <a:r>
              <a:rPr lang="en-US" sz="3600" dirty="0">
                <a:ea typeface="+mn-lt"/>
                <a:cs typeface="+mn-lt"/>
              </a:rPr>
              <a:t>LITNUM | TRMTP</a:t>
            </a:r>
            <a:r>
              <a:rPr lang="en-US" sz="3600" dirty="0"/>
              <a:t>:</a:t>
            </a:r>
            <a:endParaRPr lang="en-US" sz="1200" dirty="0">
              <a:cs typeface="Calibri"/>
            </a:endParaRPr>
          </a:p>
          <a:p>
            <a:pPr marL="182880" lvl="1" algn="l"/>
            <a:endParaRPr lang="en-US" sz="1200" dirty="0">
              <a:cs typeface="Calibri"/>
            </a:endParaRPr>
          </a:p>
          <a:p>
            <a:pPr marL="925830" lvl="1" indent="-742950" algn="l">
              <a:buFont typeface="+mj-lt"/>
              <a:buAutoNum type="arabicPeriod" startAt="3"/>
            </a:pPr>
            <a:r>
              <a:rPr lang="en-US" sz="2800" dirty="0">
                <a:cs typeface="Calibri"/>
              </a:rPr>
              <a:t>Enter students into the standards via the data file from your SMS. Can choose which assessment event. 1</a:t>
            </a:r>
            <a:r>
              <a:rPr lang="en-US" sz="2800" baseline="30000" dirty="0">
                <a:cs typeface="Calibri"/>
              </a:rPr>
              <a:t>st</a:t>
            </a:r>
            <a:r>
              <a:rPr lang="en-US" sz="2800" dirty="0">
                <a:cs typeface="Calibri"/>
              </a:rPr>
              <a:t> April is your first data file opportunity. If your entries change then simply do another data file. Include 'Sort Key’ (see next slide).</a:t>
            </a:r>
          </a:p>
          <a:p>
            <a:pPr marL="1200150" lvl="2" algn="l"/>
            <a:endParaRPr lang="en-US" sz="24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spTree>
    <p:extLst>
      <p:ext uri="{BB962C8B-B14F-4D97-AF65-F5344CB8AC3E}">
        <p14:creationId xmlns:p14="http://schemas.microsoft.com/office/powerpoint/2010/main" val="49979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C15ABD-80D5-F884-7B1D-CA7A6113774B}"/>
              </a:ext>
            </a:extLst>
          </p:cNvPr>
          <p:cNvSpPr>
            <a:spLocks noGrp="1"/>
          </p:cNvSpPr>
          <p:nvPr>
            <p:ph type="subTitle" idx="1"/>
          </p:nvPr>
        </p:nvSpPr>
        <p:spPr>
          <a:xfrm>
            <a:off x="212321" y="370836"/>
            <a:ext cx="5807950" cy="6178851"/>
          </a:xfrm>
        </p:spPr>
        <p:txBody>
          <a:bodyPr vert="horz" lIns="91440" tIns="45720" rIns="91440" bIns="45720" rtlCol="0" anchor="t">
            <a:noAutofit/>
          </a:bodyPr>
          <a:lstStyle/>
          <a:p>
            <a:pPr algn="l"/>
            <a:r>
              <a:rPr lang="en-US" sz="2800" dirty="0">
                <a:ea typeface="+mn-lt"/>
                <a:cs typeface="+mn-lt"/>
              </a:rPr>
              <a:t>What is a 'Sort Key'?</a:t>
            </a:r>
            <a:endParaRPr lang="en-US" sz="2800" dirty="0"/>
          </a:p>
          <a:p>
            <a:pPr algn="l"/>
            <a:r>
              <a:rPr lang="en-US" sz="2000" dirty="0">
                <a:ea typeface="+mn-lt"/>
                <a:cs typeface="+mn-lt"/>
              </a:rPr>
              <a:t> </a:t>
            </a:r>
            <a:br>
              <a:rPr lang="en-US" sz="2000" dirty="0">
                <a:ea typeface="+mn-lt"/>
                <a:cs typeface="+mn-lt"/>
              </a:rPr>
            </a:br>
            <a:r>
              <a:rPr lang="en-US" sz="1700" dirty="0">
                <a:ea typeface="+mn-lt"/>
                <a:cs typeface="+mn-lt"/>
              </a:rPr>
              <a:t>When you add student enrolments, your SMS should have a field like a student Sort Key or Sort Code.</a:t>
            </a:r>
            <a:br>
              <a:rPr lang="en-US" sz="1700" dirty="0">
                <a:ea typeface="+mn-lt"/>
                <a:cs typeface="+mn-lt"/>
              </a:rPr>
            </a:br>
            <a:br>
              <a:rPr lang="en-US" sz="1700" dirty="0">
                <a:ea typeface="+mn-lt"/>
                <a:cs typeface="+mn-lt"/>
              </a:rPr>
            </a:br>
            <a:r>
              <a:rPr lang="en-US" sz="1700" dirty="0">
                <a:ea typeface="+mn-lt"/>
                <a:cs typeface="+mn-lt"/>
              </a:rPr>
              <a:t>In this field you can add a code that indicates how NZQA should sort your student information for things like NSN cards and exam entry slips. For example, you can add a form class code so that when the cards and slips arrive, they are in that ‘Sort Key’ order. If this is setup in your SMS before you make entries, the sort key will come through to AM to use. (You can set it up later and upload your entries file again.)</a:t>
            </a:r>
            <a:br>
              <a:rPr lang="en-US" sz="1700" dirty="0">
                <a:ea typeface="+mn-lt"/>
                <a:cs typeface="+mn-lt"/>
              </a:rPr>
            </a:br>
            <a:r>
              <a:rPr lang="en-US" sz="1700" dirty="0">
                <a:ea typeface="+mn-lt"/>
                <a:cs typeface="+mn-lt"/>
              </a:rPr>
              <a:t> </a:t>
            </a:r>
            <a:br>
              <a:rPr lang="en-US" sz="1700" dirty="0">
                <a:ea typeface="+mn-lt"/>
                <a:cs typeface="+mn-lt"/>
              </a:rPr>
            </a:br>
            <a:r>
              <a:rPr lang="en-US" sz="1700" dirty="0">
                <a:ea typeface="+mn-lt"/>
                <a:cs typeface="+mn-lt"/>
              </a:rPr>
              <a:t>The sort code is an alphanumeric field (max. 6 characters long).</a:t>
            </a:r>
            <a:endParaRPr lang="en-US" sz="1700" dirty="0">
              <a:cs typeface="Calibri"/>
            </a:endParaRPr>
          </a:p>
          <a:p>
            <a:pPr algn="l"/>
            <a:br>
              <a:rPr lang="en-US" sz="1700" dirty="0"/>
            </a:br>
            <a:r>
              <a:rPr lang="en-US" sz="1700" dirty="0">
                <a:ea typeface="+mn-lt"/>
                <a:cs typeface="+mn-lt"/>
              </a:rPr>
              <a:t>If you have any questions about setting up this field, please talk to your SMS vendor. To the right is an example from KAMAR.</a:t>
            </a:r>
            <a:endParaRPr lang="en-US" sz="1700" dirty="0">
              <a:cs typeface="Calibri"/>
            </a:endParaRPr>
          </a:p>
          <a:p>
            <a:pPr algn="l"/>
            <a:r>
              <a:rPr lang="en-US" sz="1700" dirty="0">
                <a:ea typeface="+mn-lt"/>
                <a:cs typeface="+mn-lt"/>
              </a:rPr>
              <a:t>You will then be able to find students in that ‘Sort Key group’ and allocate them into a room using the ‘bulk update’ functionality. </a:t>
            </a:r>
            <a:r>
              <a:rPr lang="en-US" sz="1700" dirty="0">
                <a:highlight>
                  <a:srgbClr val="00FFFF"/>
                </a:highlight>
                <a:ea typeface="+mn-lt"/>
                <a:cs typeface="+mn-lt"/>
              </a:rPr>
              <a:t>This will save time when </a:t>
            </a:r>
            <a:r>
              <a:rPr lang="en-US" sz="1700" dirty="0" err="1">
                <a:highlight>
                  <a:srgbClr val="00FFFF"/>
                </a:highlight>
                <a:ea typeface="+mn-lt"/>
                <a:cs typeface="+mn-lt"/>
              </a:rPr>
              <a:t>organising</a:t>
            </a:r>
            <a:r>
              <a:rPr lang="en-US" sz="1700" dirty="0">
                <a:highlight>
                  <a:srgbClr val="00FFFF"/>
                </a:highlight>
                <a:ea typeface="+mn-lt"/>
                <a:cs typeface="+mn-lt"/>
              </a:rPr>
              <a:t> large numbers of students.</a:t>
            </a:r>
            <a:r>
              <a:rPr lang="en-US" sz="1700" dirty="0">
                <a:ea typeface="+mn-lt"/>
                <a:cs typeface="+mn-lt"/>
              </a:rPr>
              <a:t> Instructions on how to do this will be included in the 2023 Supervisor guide. The guide will be available in the School Provider Login in April.</a:t>
            </a:r>
            <a:endParaRPr lang="en-US" sz="1700" dirty="0">
              <a:cs typeface="Calibri"/>
            </a:endParaRPr>
          </a:p>
          <a:p>
            <a:pPr marL="182880" lvl="1" algn="l"/>
            <a:endParaRPr lang="en-US" sz="1600" dirty="0">
              <a:cs typeface="Calibri"/>
            </a:endParaRPr>
          </a:p>
          <a:p>
            <a:pPr marL="182880" lvl="1" algn="l"/>
            <a:endParaRPr lang="en-US" sz="1600" dirty="0">
              <a:cs typeface="Calibri"/>
            </a:endParaRPr>
          </a:p>
          <a:p>
            <a:pPr lvl="1" algn="l"/>
            <a:endParaRPr lang="en-US" sz="1600" dirty="0">
              <a:cs typeface="Calibri"/>
            </a:endParaRPr>
          </a:p>
          <a:p>
            <a:pPr marL="754380" lvl="1" indent="-571500" algn="l">
              <a:buChar char="•"/>
            </a:pPr>
            <a:endParaRPr lang="en-US" sz="1600" dirty="0">
              <a:cs typeface="Calibri"/>
            </a:endParaRPr>
          </a:p>
          <a:p>
            <a:pPr marL="182880" lvl="1" algn="l"/>
            <a:endParaRPr lang="en-US" sz="1600" dirty="0">
              <a:cs typeface="Calibri"/>
            </a:endParaRPr>
          </a:p>
          <a:p>
            <a:pPr marL="1657350" lvl="2" indent="-457200" algn="l">
              <a:buChar char="•"/>
            </a:pPr>
            <a:endParaRPr lang="en-US" sz="1600" dirty="0">
              <a:cs typeface="Calibri"/>
            </a:endParaRPr>
          </a:p>
          <a:p>
            <a:pPr marL="1200150" lvl="2" algn="l"/>
            <a:endParaRPr lang="en-US" sz="1600" dirty="0">
              <a:cs typeface="Calibri"/>
            </a:endParaRPr>
          </a:p>
          <a:p>
            <a:pPr marL="1200150" lvl="2" algn="l"/>
            <a:endParaRPr lang="en-US" sz="1600" dirty="0">
              <a:cs typeface="Calibri"/>
            </a:endParaRPr>
          </a:p>
        </p:txBody>
      </p:sp>
      <p:pic>
        <p:nvPicPr>
          <p:cNvPr id="5" name="Picture 7">
            <a:extLst>
              <a:ext uri="{FF2B5EF4-FFF2-40B4-BE49-F238E27FC236}">
                <a16:creationId xmlns:a16="http://schemas.microsoft.com/office/drawing/2014/main" id="{BCD9D14D-2C7B-8020-7507-5593E13AF024}"/>
              </a:ext>
            </a:extLst>
          </p:cNvPr>
          <p:cNvPicPr>
            <a:picLocks noChangeAspect="1"/>
          </p:cNvPicPr>
          <p:nvPr/>
        </p:nvPicPr>
        <p:blipFill>
          <a:blip r:embed="rId2"/>
          <a:stretch>
            <a:fillRect/>
          </a:stretch>
        </p:blipFill>
        <p:spPr>
          <a:xfrm>
            <a:off x="5809672" y="441464"/>
            <a:ext cx="5872017" cy="987435"/>
          </a:xfrm>
          <a:prstGeom prst="rect">
            <a:avLst/>
          </a:prstGeom>
        </p:spPr>
      </p:pic>
      <p:pic>
        <p:nvPicPr>
          <p:cNvPr id="2" name="Picture 3">
            <a:extLst>
              <a:ext uri="{FF2B5EF4-FFF2-40B4-BE49-F238E27FC236}">
                <a16:creationId xmlns:a16="http://schemas.microsoft.com/office/drawing/2014/main" id="{A972A828-8564-051D-5901-70D00F7FCE17}"/>
              </a:ext>
            </a:extLst>
          </p:cNvPr>
          <p:cNvPicPr>
            <a:picLocks noChangeAspect="1"/>
          </p:cNvPicPr>
          <p:nvPr/>
        </p:nvPicPr>
        <p:blipFill>
          <a:blip r:embed="rId3"/>
          <a:stretch>
            <a:fillRect/>
          </a:stretch>
        </p:blipFill>
        <p:spPr>
          <a:xfrm>
            <a:off x="6415087" y="1601960"/>
            <a:ext cx="5207793" cy="4666112"/>
          </a:xfrm>
          <a:prstGeom prst="rect">
            <a:avLst/>
          </a:prstGeom>
        </p:spPr>
      </p:pic>
    </p:spTree>
    <p:extLst>
      <p:ext uri="{BB962C8B-B14F-4D97-AF65-F5344CB8AC3E}">
        <p14:creationId xmlns:p14="http://schemas.microsoft.com/office/powerpoint/2010/main" val="2042657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6016</TotalTime>
  <Words>985</Words>
  <Application>Microsoft Office PowerPoint</Application>
  <PresentationFormat>Widescreen</PresentationFormat>
  <Paragraphs>149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Stephen Tisch</cp:lastModifiedBy>
  <cp:revision>1031</cp:revision>
  <dcterms:created xsi:type="dcterms:W3CDTF">2013-07-15T20:26:40Z</dcterms:created>
  <dcterms:modified xsi:type="dcterms:W3CDTF">2023-04-06T00:15:52Z</dcterms:modified>
</cp:coreProperties>
</file>